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06"/>
  </p:notesMasterIdLst>
  <p:handoutMasterIdLst>
    <p:handoutMasterId r:id="rId107"/>
  </p:handoutMasterIdLst>
  <p:sldIdLst>
    <p:sldId id="284" r:id="rId2"/>
    <p:sldId id="542" r:id="rId3"/>
    <p:sldId id="565" r:id="rId4"/>
    <p:sldId id="566" r:id="rId5"/>
    <p:sldId id="567" r:id="rId6"/>
    <p:sldId id="568" r:id="rId7"/>
    <p:sldId id="555" r:id="rId8"/>
    <p:sldId id="425" r:id="rId9"/>
    <p:sldId id="556" r:id="rId10"/>
    <p:sldId id="588" r:id="rId11"/>
    <p:sldId id="558" r:id="rId12"/>
    <p:sldId id="544" r:id="rId13"/>
    <p:sldId id="545" r:id="rId14"/>
    <p:sldId id="546" r:id="rId15"/>
    <p:sldId id="560" r:id="rId16"/>
    <p:sldId id="402" r:id="rId17"/>
    <p:sldId id="432" r:id="rId18"/>
    <p:sldId id="389" r:id="rId19"/>
    <p:sldId id="258" r:id="rId20"/>
    <p:sldId id="404" r:id="rId21"/>
    <p:sldId id="433" r:id="rId22"/>
    <p:sldId id="499" r:id="rId23"/>
    <p:sldId id="514" r:id="rId24"/>
    <p:sldId id="515" r:id="rId25"/>
    <p:sldId id="386" r:id="rId26"/>
    <p:sldId id="387" r:id="rId27"/>
    <p:sldId id="403" r:id="rId28"/>
    <p:sldId id="257" r:id="rId29"/>
    <p:sldId id="523" r:id="rId30"/>
    <p:sldId id="525" r:id="rId31"/>
    <p:sldId id="500" r:id="rId32"/>
    <p:sldId id="519" r:id="rId33"/>
    <p:sldId id="527" r:id="rId34"/>
    <p:sldId id="498" r:id="rId35"/>
    <p:sldId id="512" r:id="rId36"/>
    <p:sldId id="518" r:id="rId37"/>
    <p:sldId id="516" r:id="rId38"/>
    <p:sldId id="570" r:id="rId39"/>
    <p:sldId id="569" r:id="rId40"/>
    <p:sldId id="547" r:id="rId41"/>
    <p:sldId id="548" r:id="rId42"/>
    <p:sldId id="549" r:id="rId43"/>
    <p:sldId id="551" r:id="rId44"/>
    <p:sldId id="552" r:id="rId45"/>
    <p:sldId id="553" r:id="rId46"/>
    <p:sldId id="554" r:id="rId47"/>
    <p:sldId id="529" r:id="rId48"/>
    <p:sldId id="475" r:id="rId49"/>
    <p:sldId id="476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63" r:id="rId61"/>
    <p:sldId id="461" r:id="rId62"/>
    <p:sldId id="470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439" r:id="rId72"/>
    <p:sldId id="409" r:id="rId73"/>
    <p:sldId id="412" r:id="rId74"/>
    <p:sldId id="413" r:id="rId75"/>
    <p:sldId id="414" r:id="rId76"/>
    <p:sldId id="535" r:id="rId77"/>
    <p:sldId id="572" r:id="rId78"/>
    <p:sldId id="536" r:id="rId79"/>
    <p:sldId id="573" r:id="rId80"/>
    <p:sldId id="415" r:id="rId81"/>
    <p:sldId id="540" r:id="rId82"/>
    <p:sldId id="438" r:id="rId83"/>
    <p:sldId id="563" r:id="rId84"/>
    <p:sldId id="538" r:id="rId85"/>
    <p:sldId id="587" r:id="rId86"/>
    <p:sldId id="437" r:id="rId87"/>
    <p:sldId id="421" r:id="rId88"/>
    <p:sldId id="576" r:id="rId89"/>
    <p:sldId id="577" r:id="rId90"/>
    <p:sldId id="578" r:id="rId91"/>
    <p:sldId id="579" r:id="rId92"/>
    <p:sldId id="580" r:id="rId93"/>
    <p:sldId id="581" r:id="rId94"/>
    <p:sldId id="582" r:id="rId95"/>
    <p:sldId id="583" r:id="rId96"/>
    <p:sldId id="584" r:id="rId97"/>
    <p:sldId id="585" r:id="rId98"/>
    <p:sldId id="586" r:id="rId99"/>
    <p:sldId id="575" r:id="rId100"/>
    <p:sldId id="493" r:id="rId101"/>
    <p:sldId id="423" r:id="rId102"/>
    <p:sldId id="419" r:id="rId103"/>
    <p:sldId id="424" r:id="rId104"/>
    <p:sldId id="401" r:id="rId105"/>
  </p:sldIdLst>
  <p:sldSz cx="9144000" cy="6858000" type="screen4x3"/>
  <p:notesSz cx="6735763" cy="98663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CC"/>
    <a:srgbClr val="99FF33"/>
    <a:srgbClr val="9999FF"/>
    <a:srgbClr val="1BA3FF"/>
    <a:srgbClr val="0099FF"/>
    <a:srgbClr val="6666FF"/>
    <a:srgbClr val="CCCCFF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11D16-232B-42EE-94B2-467CE6CDAC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9A96-C1E9-4507-ADDA-CFD430FBF371}" type="datetimeFigureOut">
              <a:rPr lang="th-TH" smtClean="0"/>
              <a:pPr/>
              <a:t>24/07/58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6236-78DA-4B8F-880A-D0BA0D5C38F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1E3FC8-7CF6-45CC-9BF3-4EED027D10D8}" type="slidenum">
              <a:rPr lang="th-TH" smtClean="0"/>
              <a:pPr/>
              <a:t>21</a:t>
            </a:fld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A22C0-F566-4792-99B5-5FD530E402F2}" type="slidenum">
              <a:rPr lang="en-US"/>
              <a:pPr/>
              <a:t>89</a:t>
            </a:fld>
            <a:endParaRPr lang="th-TH"/>
          </a:p>
        </p:txBody>
      </p:sp>
      <p:sp>
        <p:nvSpPr>
          <p:cNvPr id="112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h-TH">
              <a:cs typeface="Cordia New" pitchFamily="34" charset="-34"/>
            </a:endParaRPr>
          </a:p>
        </p:txBody>
      </p:sp>
      <p:sp>
        <p:nvSpPr>
          <p:cNvPr id="11268" name="ตัวยึดหมายเลขภาพนิ่ง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63DA6C-5431-4EB3-9747-2B088AE5E2B8}" type="slidenum">
              <a:rPr lang="en-US" sz="1200">
                <a:cs typeface="Arial" pitchFamily="34" charset="0"/>
              </a:rPr>
              <a:pPr algn="r"/>
              <a:t>89</a:t>
            </a:fld>
            <a:endParaRPr lang="th-TH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236-78DA-4B8F-880A-D0BA0D5C38FC}" type="slidenum">
              <a:rPr lang="th-TH" smtClean="0"/>
              <a:pPr/>
              <a:t>93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1CFEE-1B29-45E8-B7D6-70F2528F3079}" type="slidenum">
              <a:rPr lang="en-US"/>
              <a:pPr/>
              <a:t>97</a:t>
            </a:fld>
            <a:endParaRPr lang="th-TH"/>
          </a:p>
        </p:txBody>
      </p:sp>
      <p:sp>
        <p:nvSpPr>
          <p:cNvPr id="419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cs typeface="Cordia New" pitchFamily="34" charset="-34"/>
            </a:endParaRPr>
          </a:p>
        </p:txBody>
      </p:sp>
      <p:sp>
        <p:nvSpPr>
          <p:cNvPr id="41988" name="ตัวยึดหมายเลขภาพนิ่ง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C25883-A9B1-4DA9-8B31-0F5300AC15FC}" type="slidenum">
              <a:rPr lang="en-US" sz="1200">
                <a:cs typeface="Arial" pitchFamily="34" charset="0"/>
              </a:rPr>
              <a:pPr algn="r"/>
              <a:t>97</a:t>
            </a:fld>
            <a:endParaRPr lang="th-TH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236-78DA-4B8F-880A-D0BA0D5C38FC}" type="slidenum">
              <a:rPr lang="th-TH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236-78DA-4B8F-880A-D0BA0D5C38FC}" type="slidenum">
              <a:rPr lang="th-TH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236-78DA-4B8F-880A-D0BA0D5C38FC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76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7238"/>
            <a:ext cx="4948237" cy="3711575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87" y="4694417"/>
            <a:ext cx="4908449" cy="446907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0934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77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7238"/>
            <a:ext cx="4948237" cy="3711575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87" y="4694417"/>
            <a:ext cx="4908449" cy="446907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0934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78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7238"/>
            <a:ext cx="4948237" cy="3711575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87" y="4694417"/>
            <a:ext cx="4908449" cy="446907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2444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D49CD-62C4-4C49-850D-9C410166824A}" type="slidenum">
              <a:rPr lang="en-US"/>
              <a:pPr/>
              <a:t>79</a:t>
            </a:fld>
            <a:endParaRPr lang="th-TH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57238"/>
            <a:ext cx="4948237" cy="3711575"/>
          </a:xfrm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87" y="4694417"/>
            <a:ext cx="4908449" cy="4469073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2444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38556-3FC7-4AA9-BCB3-70F43B1A550D}" type="slidenum">
              <a:rPr lang="th-TH" smtClean="0"/>
              <a:pPr/>
              <a:t>81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4413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4BD4-3401-4764-82A5-4CC21D2B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F1CE5-774B-40F5-A175-F36ED94C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FDE5-D79B-4256-AF3A-04915A27A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F76E-1014-4285-86DA-3FF63377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9588E-34DD-462A-9D57-C30C1B7D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2845-0B0C-4AF2-926A-0DCF257A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47E9-7244-4956-8207-D98BBB3DF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4AD3-1A5F-4AFB-967B-F86EB8310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30E0-F80B-4682-B720-D4CDF29E0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50C9-D6E3-40D1-8F2E-19FCCEF9E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36A5-28F6-4E6E-B6FB-518A17BF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E833-0E5F-4627-BC65-49ADF28EF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686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686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6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7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7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7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7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687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AB22EBAF-A62E-444F-8348-DBEC2CEE9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sc.go.th/Ethics/punish/&#3648;&#3604;&#3655;&#3585;&#3649;&#3609;&#3623;/&#3617;&#3634;&#3605;&#3619;&#3634;91/&#3617;&#3634;&#3605;&#3619;&#3634;%2091.pdf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http://www.ocsc.go.th/Ethics/punish/&#3648;&#3604;&#3655;&#3585;&#3649;&#3609;&#3623;/&#3617;&#3634;&#3605;&#3619;&#3634;97/&#3617;&#3634;&#3605;&#3619;&#3634;97.pdf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hyperlink" Target="http://www.ocsc.go.th/Ethics/punish/&#3648;&#3604;&#3655;&#3585;&#3649;&#3609;&#3623;/&#3617;&#3634;&#3605;&#3619;&#3634;83/&#3617;&#3634;&#3605;&#3619;&#3634;%2083.pdf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hyperlink" Target="http://www.ocsc.go.th/Ethics/punish/&#3648;&#3604;&#3655;&#3585;&#3649;&#3609;&#3623;/&#3617;&#3634;&#3605;&#3619;&#3634;84/&#3617;&#3634;&#3605;&#3619;&#3634;84%20&#3623;&#3619;&#3619;&#3588;1%20&#3652;&#3617;&#3656;&#3629;&#3640;&#3605;&#3626;&#3634;&#3627;&#3632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csc.go.th/Ethics/punish/&#3648;&#3604;&#3655;&#3585;&#3649;&#3609;&#3623;/&#3617;&#3634;&#3605;&#3619;&#3634;84/&#3617;&#3634;&#3605;&#3619;&#3634;%2084%20&#3623;&#3619;&#3619;&#3588;%202%20&#3611;&#3619;&#3632;&#3617;&#3634;&#3607;&#3648;&#3626;&#3637;&#3618;&#3627;&#3634;&#3618;&#3619;&#3657;&#3634;&#3618;&#3649;&#3619;&#3591;.pdf" TargetMode="External"/><Relationship Id="rId5" Type="http://schemas.openxmlformats.org/officeDocument/2006/relationships/image" Target="../media/image19.wmf"/><Relationship Id="rId4" Type="http://schemas.openxmlformats.org/officeDocument/2006/relationships/hyperlink" Target="http://www.ocsc.go.th/Ethics/punish/&#3648;&#3604;&#3655;&#3585;&#3649;&#3609;&#3623;/&#3617;&#3634;&#3605;&#3619;&#3634;84/&#3617;&#3634;&#3605;&#3619;&#3634;%2084%20&#3623;&#3619;&#3619;&#3588;%201%20&#3611;&#3619;&#3632;&#3617;&#3634;&#3607;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hyperlink" Target="http://www.ocsc.go.th/Ethics/punish/&#3648;&#3604;&#3655;&#3585;&#3649;&#3609;&#3623;/&#3617;&#3634;&#3605;&#3619;&#3634;85/&#3617;&#3634;&#3605;&#3619;&#3634;%2085%20&#3623;&#3619;&#3619;&#3588;%20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hyperlink" Target="http://www.ocsc.go.th/Ethics/punish/&#3648;&#3604;&#3655;&#3585;&#3649;&#3609;&#3623;/&#3617;&#3634;&#3605;&#3619;&#3634;87/&#3617;&#3634;&#3605;&#3619;&#3634;%2087%20&#3648;&#3611;&#3636;&#3604;&#3648;&#3612;&#3618;&#3588;&#3623;&#3634;&#3617;&#3621;&#3633;&#3610;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http://www.ocsc.go.th/Ethics/punish/&#3648;&#3604;&#3655;&#3585;&#3649;&#3609;&#3623;/&#3617;&#3634;&#3605;&#3619;&#3634;88/&#3617;&#3634;&#3605;&#3619;&#3634;%2088%20&#3623;&#3619;&#3619;&#3588;%201%20&#3586;&#3633;&#3604;&#3588;&#3635;&#3626;&#3633;&#3656;&#3591;&#3612;&#3641;&#3657;&#3610;&#3633;&#3591;&#3588;&#3633;&#3610;&#3610;&#3633;&#3597;&#3594;&#3634;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hyperlink" Target="http://www.ocsc.go.th/Ethics/punish/&#3648;&#3604;&#3655;&#3585;&#3649;&#3609;&#3623;/&#3617;&#3634;&#3605;&#3619;&#3634;88/&#3617;&#3634;&#3605;&#3619;&#3634;%2088%20&#3623;&#3619;&#3619;&#3588;%202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hyperlink" Target="http://www.ocsc.go.th/Ethics/punish/&#3648;&#3604;&#3655;&#3585;&#3649;&#3609;&#3623;/&#3617;&#3634;&#3605;&#3619;&#3634;%2092/92%20%20%20&#3621;&#3632;&#3607;&#3636;&#3657;&#3591;&#3627;&#3609;&#3657;&#3634;&#3607;&#3637;&#3656;&#3619;&#3634;&#3594;&#3585;&#3634;&#3619;.pdf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http://www.ocsc.go.th/Ethics/punish/&#3648;&#3604;&#3655;&#3585;&#3649;&#3609;&#3623;/&#3617;&#3634;&#3605;&#3619;&#3634;94/&#3617;&#3634;&#3605;&#3619;&#3634;94%20&#3652;&#3617;&#3656;&#3605;&#3657;&#3629;&#3609;&#3619;&#3633;&#3610;&#3651;&#3627;&#3657;&#3588;&#3623;&#3634;&#3617;&#3626;&#3632;&#3604;&#3623;&#3585;.pdf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csc.go.th/Ethics/punish/&#3648;&#3604;&#3655;&#3585;&#3649;&#3609;&#3623;/&#3617;&#3634;&#3605;&#3619;&#3634;93/&#3617;&#3634;&#3605;&#3619;&#3634;93%20&#3585;&#3621;&#3633;&#3656;&#3609;&#3649;&#3585;&#3621;&#3657;&#3591;&#3585;&#3633;&#3609;.pdf" TargetMode="External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hyperlink" Target="http://www.ocsc.go.th/Ethics/punish/&#3648;&#3604;&#3655;&#3585;&#3649;&#3609;&#3623;/&#3617;&#3634;&#3605;&#3619;&#3634;93/&#3617;&#3634;&#3605;&#3619;&#3634;93%20&#3652;&#3617;&#3656;&#3619;&#3633;&#3585;&#3625;&#3634;&#3588;&#3623;&#3634;&#3617;&#3626;&#3634;&#3617;&#3633;&#3588;&#3588;&#3637;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csc.go.th/Ethics/punish/&#3648;&#3604;&#3655;&#3585;&#3649;&#3609;&#3623;/&#3617;&#3634;&#3605;&#3619;&#3634;93/&#3617;&#3634;&#3605;&#3619;&#3634;93%20&#3652;&#3617;&#3656;&#3626;&#3640;&#3616;&#3634;&#3614;&#3648;&#3619;&#3637;&#3618;&#3610;&#3619;&#3657;&#3629;&#3618;.pdf" TargetMode="External"/><Relationship Id="rId5" Type="http://schemas.openxmlformats.org/officeDocument/2006/relationships/image" Target="../media/image28.wmf"/><Relationship Id="rId4" Type="http://schemas.openxmlformats.org/officeDocument/2006/relationships/hyperlink" Target="http://www.ocsc.go.th/Ethics/punish/&#3648;&#3604;&#3655;&#3585;&#3649;&#3609;&#3623;/&#3617;&#3634;&#3605;&#3619;&#3634;93/&#3617;&#3634;&#3605;&#3619;&#3634;93%20%20&#3652;&#3617;&#3656;&#3594;&#3656;&#3623;&#3618;&#3648;&#3627;&#3621;&#3639;&#3629;&#3595;&#3638;&#3656;&#3591;&#3585;&#3633;&#3609;&#3649;&#3621;&#3632;&#3585;&#3633;&#3609;%20&#3635;&#3634;&#3591;&#3610;&#3657;&#3585;.pdf" TargetMode="External"/><Relationship Id="rId9" Type="http://schemas.openxmlformats.org/officeDocument/2006/relationships/image" Target="../media/image3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hyperlink" Target="http://www.ocsc.go.th/Ethics/punish/&#3648;&#3604;&#3655;&#3585;&#3649;&#3609;&#3623;/&#3617;&#3634;&#3605;&#3619;&#3634;99/&#3617;&#3634;&#3605;&#3619;&#3634;99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://www.ocsc.go.th/Ethics/punish/&#3648;&#3604;&#3655;&#3585;&#3649;&#3609;&#3623;/&#3617;&#3634;&#3605;&#3619;&#3634;91/&#3617;&#3634;&#3605;&#3619;&#3634;%2091.pdf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5" y="333375"/>
            <a:ext cx="8893179" cy="6303963"/>
            <a:chOff x="158" y="210"/>
            <a:chExt cx="5602" cy="3971"/>
          </a:xfrm>
        </p:grpSpPr>
        <p:sp>
          <p:nvSpPr>
            <p:cNvPr id="1029" name="Text Box 2"/>
            <p:cNvSpPr txBox="1">
              <a:spLocks noChangeArrowheads="1"/>
            </p:cNvSpPr>
            <p:nvPr/>
          </p:nvSpPr>
          <p:spPr bwMode="auto">
            <a:xfrm>
              <a:off x="935" y="210"/>
              <a:ext cx="4825" cy="36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5400" b="1" dirty="0" smtClean="0">
                  <a:latin typeface="Angsana New" pitchFamily="18" charset="-34"/>
                </a:rPr>
                <a:t>การบรรยายหัวข้อ</a:t>
              </a:r>
            </a:p>
            <a:p>
              <a:pPr algn="ctr"/>
              <a:r>
                <a:rPr lang="th-TH" sz="5400" b="1" dirty="0" smtClean="0">
                  <a:solidFill>
                    <a:srgbClr val="99FF33"/>
                  </a:solidFill>
                  <a:latin typeface="Angsana New" pitchFamily="18" charset="-34"/>
                </a:rPr>
                <a:t>การป้องกันและปราบปราม</a:t>
              </a:r>
            </a:p>
            <a:p>
              <a:pPr algn="ctr"/>
              <a:r>
                <a:rPr lang="th-TH" sz="5400" b="1" dirty="0" smtClean="0">
                  <a:solidFill>
                    <a:srgbClr val="99FF33"/>
                  </a:solidFill>
                  <a:latin typeface="Angsana New" pitchFamily="18" charset="-34"/>
                </a:rPr>
                <a:t>การทุจริตในภาครัฐ</a:t>
              </a:r>
              <a:endParaRPr lang="th-TH" sz="6600" b="1" dirty="0" smtClean="0">
                <a:solidFill>
                  <a:srgbClr val="99FF33"/>
                </a:solidFill>
                <a:latin typeface="Angsana New" pitchFamily="18" charset="-34"/>
              </a:endParaRPr>
            </a:p>
            <a:p>
              <a:pPr algn="ctr"/>
              <a:r>
                <a:rPr lang="th-TH" sz="7200" b="1" dirty="0" smtClean="0">
                  <a:solidFill>
                    <a:srgbClr val="FF6699"/>
                  </a:solidFill>
                  <a:latin typeface="Angsana New" pitchFamily="18" charset="-34"/>
                </a:rPr>
                <a:t> </a:t>
              </a:r>
              <a:r>
                <a:rPr lang="th-TH" sz="4000" b="1" dirty="0" smtClean="0">
                  <a:solidFill>
                    <a:srgbClr val="FFFF00"/>
                  </a:solidFill>
                  <a:latin typeface="Angsana New" pitchFamily="18" charset="-34"/>
                </a:rPr>
                <a:t>โดย  ......... (ชื่อ/ชื่อสกุล)</a:t>
              </a:r>
              <a:endParaRPr lang="th-TH" sz="5400" b="1" dirty="0" smtClean="0">
                <a:solidFill>
                  <a:srgbClr val="FFFF00"/>
                </a:solidFill>
                <a:latin typeface="Angsana New" pitchFamily="18" charset="-34"/>
              </a:endParaRPr>
            </a:p>
            <a:p>
              <a:pPr algn="ctr"/>
              <a:r>
                <a:rPr lang="th-TH" sz="4000" b="1" dirty="0" smtClean="0">
                  <a:solidFill>
                    <a:srgbClr val="FF6699"/>
                  </a:solidFill>
                  <a:latin typeface="Angsana New" pitchFamily="18" charset="-34"/>
                </a:rPr>
                <a:t>(ตำแหน่ง....................................)</a:t>
              </a:r>
            </a:p>
            <a:p>
              <a:pPr algn="ctr"/>
              <a:r>
                <a:rPr lang="th-TH" sz="4800" b="1" dirty="0" smtClean="0">
                  <a:solidFill>
                    <a:srgbClr val="FFFF00"/>
                  </a:solidFill>
                  <a:latin typeface="Angsana New" pitchFamily="18" charset="-34"/>
                </a:rPr>
                <a:t>สำนักงาน </a:t>
              </a:r>
              <a:r>
                <a:rPr lang="th-TH" sz="4800" b="1" dirty="0" err="1" smtClean="0">
                  <a:solidFill>
                    <a:srgbClr val="FFFF00"/>
                  </a:solidFill>
                  <a:latin typeface="Angsana New" pitchFamily="18" charset="-34"/>
                </a:rPr>
                <a:t>ป.ป.ท.</a:t>
              </a:r>
              <a:r>
                <a:rPr lang="th-TH" sz="4800" b="1" dirty="0" smtClean="0">
                  <a:solidFill>
                    <a:srgbClr val="FFFF00"/>
                  </a:solidFill>
                  <a:latin typeface="Angsana New" pitchFamily="18" charset="-34"/>
                </a:rPr>
                <a:t> </a:t>
              </a:r>
            </a:p>
            <a:p>
              <a:pPr algn="ctr"/>
              <a:r>
                <a:rPr lang="th-TH" sz="4400" b="1" dirty="0" smtClean="0">
                  <a:latin typeface="Angsana New" pitchFamily="18" charset="-34"/>
                </a:rPr>
                <a:t>(วันที่...........................)</a:t>
              </a:r>
              <a:endParaRPr lang="th-TH" sz="4400" b="1" dirty="0">
                <a:latin typeface="Angsana New" pitchFamily="18" charset="-34"/>
              </a:endParaRPr>
            </a:p>
          </p:txBody>
        </p:sp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158" y="3158"/>
            <a:ext cx="1325" cy="1023"/>
          </p:xfrm>
          <a:graphic>
            <a:graphicData uri="http://schemas.openxmlformats.org/presentationml/2006/ole">
              <p:oleObj spid="_x0000_s1026" name="Clip" r:id="rId4" imgW="3390840" imgH="2619360" progId="">
                <p:embed/>
              </p:oleObj>
            </a:graphicData>
          </a:graphic>
        </p:graphicFrame>
      </p:grpSp>
      <p:pic>
        <p:nvPicPr>
          <p:cNvPr id="5" name="Picture 5" descr="C:\Documents and Settings\Administrator\My Documents\My Pictures\tn-5-255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3" y="476672"/>
            <a:ext cx="201669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ปัจจัยต่อ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CPI</a:t>
            </a:r>
            <a:r>
              <a:rPr lang="th-TH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ที่มีคะแนนสูง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(กรณีศึกษาประเทศเดนมาร์ก นิวซีแลนด์ ฟินแลนด์)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48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เป็นประเทศที่มีความเป็นประชาธิปไตย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สื่อมวลชนมีเสรีภาพในการแสดงความคิดเห็นสูง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ให้ความสำคัญกับเรื่องสิทธิมนุษยชน</a:t>
            </a:r>
          </a:p>
          <a:p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มีกลไกตรวจสอบภาครัฐที่เข้มแข็ง</a:t>
            </a:r>
          </a:p>
          <a:p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มีการบังคับใช้กฎหมายที่มีประสิทธิภาพ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ประชากรมีค่า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GDP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ต่อหัวสูง / มีความเหลื่อมล้ำทางเศรษฐกิจต่ำ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อัตราการรู้หนังสือของประชากรเกือบร้อยละ 100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user43\Pictures\a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th-TH" sz="4800" b="1" dirty="0" smtClean="0"/>
              <a:t>หลักปรัชญาเศรษฐกิจพอเพียง</a:t>
            </a:r>
            <a:br>
              <a:rPr lang="th-TH" sz="4800" b="1" dirty="0" smtClean="0"/>
            </a:br>
            <a:r>
              <a:rPr lang="th-TH" sz="4800" b="1" dirty="0" smtClean="0"/>
              <a:t>แนวทางการดำรงชีวิตและปฏิบัติตน</a:t>
            </a:r>
            <a:endParaRPr lang="th-TH" sz="48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752528"/>
          </a:xfrm>
        </p:spPr>
        <p:txBody>
          <a:bodyPr/>
          <a:lstStyle/>
          <a:p>
            <a:pPr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ความพอเพียง  ต้องประกอบด้วย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คุณลักษณะ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พอประมาณ 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มีเหตุผล 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มีภูมิคุ้มกันที่ดี</a:t>
            </a:r>
          </a:p>
          <a:p>
            <a:pPr marL="514350" indent="-514350"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</a:pP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ความพอเพียงจะสำเร็จ ขึ้นอยู่กับ </a:t>
            </a:r>
            <a:r>
              <a:rPr lang="en-US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เงื่อนไข</a:t>
            </a:r>
          </a:p>
          <a:p>
            <a:pPr marL="514350" indent="-514350">
              <a:buAutoNum type="arabicPeriod"/>
            </a:pP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ความรู้           </a:t>
            </a:r>
            <a:r>
              <a:rPr lang="en-US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คุณธรรม</a:t>
            </a:r>
            <a:endParaRPr lang="th-TH" sz="4400" b="1" dirty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40466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u="sng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การประยุกต์ใช้ในระดับบุคคลและครอบครัว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เสริมสร้างตนเองให้มีการเรียนรู้ วิชาการและทักษะต่าง ๆ    ที่จำเป็น 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เสริมสร้างคุณธรรมจริยธรรม   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ตระหนักถึงคุณค่าของการอยู่ร่วมกันของคนในสังคม </a:t>
            </a:r>
          </a:p>
          <a:p>
            <a:pPr>
              <a:buFont typeface="Arial" pitchFamily="34" charset="0"/>
              <a:buChar char="•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มีสติยั้งคิดพิจารณาอย่างรอบคอบก่อนที่จะตัดสินใจ หรือกระทำการใด ๆ  เพื่อเป็นภูมิคุ้มกันที่ดีในการดำรงชีวิต</a:t>
            </a: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เพียรฝึกปฏิบัติเช่นนี้  จนสามารถทำตนเป็นที่พึ่งของตนและเป็นที่พึ่งของผู้อื่นได้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280446"/>
            <a:ext cx="8640960" cy="616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SzPct val="50000"/>
              <a:buFont typeface="Wingdings" pitchFamily="2" charset="2"/>
              <a:buNone/>
            </a:pPr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การประยุกต์ใช้ในกลุ่มเจ้าหน้าที่รัฐ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ต้องเริ่มต้นสร้างความพอเพียงให้เกิดขึ้นในระดับบุคคล/ครอบครัว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ตระหนักถึงบทบาทหน้าที่ของตนในฐานะผู้ให้บริการ (</a:t>
            </a:r>
            <a:r>
              <a:rPr lang="th-TH" sz="3600" b="1" dirty="0" err="1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จนท.</a:t>
            </a:r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รัฐ)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ร่วมเสริมสร้างสภาวะแวดล้อมที่ดี ที่เอื้อต่อการอยู่ร่วมกันในสังคม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สำนึกในคุณธรรม จริยธรรม ความซื่อสัตย์สุจริต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มีสติยั้งคิด ใช้ปัญญาพิจารณาอย่างรอบคอบ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ปฏิบัติหน้าที่บนพื้นฐานของความมีเหตุมีผล  พอประมาณกับศักยภาพ และสถานภาพของแต่ละบุคคลในแต่ละสถานการณ์</a:t>
            </a:r>
          </a:p>
          <a:p>
            <a:pPr>
              <a:lnSpc>
                <a:spcPct val="105000"/>
              </a:lnSpc>
              <a:buSzPct val="50000"/>
              <a:buFont typeface="Wingdings" pitchFamily="2" charset="2"/>
              <a:buChar char="u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หมั่นเสริมสร้างความรู้ให้เท่าทันการเปลี่ยนแปลง</a:t>
            </a:r>
          </a:p>
          <a:p>
            <a:pPr>
              <a:lnSpc>
                <a:spcPct val="105000"/>
              </a:lnSpc>
              <a:buSzPct val="50000"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             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.....เพียรฝึกปฏิบัติให้เกิดภูมิคุ้มกันที่ดี.......</a:t>
            </a:r>
            <a:endParaRPr lang="th-TH" sz="36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hh1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196752"/>
            <a:ext cx="2160240" cy="2376264"/>
          </a:xfrm>
          <a:prstGeom prst="rect">
            <a:avLst/>
          </a:prstGeom>
        </p:spPr>
      </p:pic>
      <p:sp>
        <p:nvSpPr>
          <p:cNvPr id="11" name="คำบรรยายภาพแบบวงรี 10"/>
          <p:cNvSpPr/>
          <p:nvPr/>
        </p:nvSpPr>
        <p:spPr bwMode="auto">
          <a:xfrm>
            <a:off x="395536" y="332656"/>
            <a:ext cx="6264696" cy="3528392"/>
          </a:xfrm>
          <a:prstGeom prst="wedgeEllipseCallout">
            <a:avLst>
              <a:gd name="adj1" fmla="val 65017"/>
              <a:gd name="adj2" fmla="val 26152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620688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ahoma" pitchFamily="34" charset="0"/>
                <a:cs typeface="+mn-cs"/>
              </a:rPr>
              <a:t>รู้จักหน้าที่ </a:t>
            </a:r>
          </a:p>
          <a:p>
            <a:pPr algn="ctr"/>
            <a:r>
              <a:rPr lang="th-TH" sz="6000" b="1" dirty="0" smtClean="0">
                <a:latin typeface="Tahoma" pitchFamily="34" charset="0"/>
                <a:cs typeface="+mn-cs"/>
              </a:rPr>
              <a:t>และรับผิดชอบต่อหน้าที่</a:t>
            </a:r>
          </a:p>
          <a:p>
            <a:pPr algn="ctr"/>
            <a:r>
              <a:rPr lang="th-TH" sz="6000" b="1" dirty="0" smtClean="0">
                <a:latin typeface="Tahoma" pitchFamily="34" charset="0"/>
                <a:cs typeface="+mn-cs"/>
              </a:rPr>
              <a:t>ให้ดีที่สุด</a:t>
            </a:r>
            <a:endParaRPr lang="th-TH" sz="6000" b="1" dirty="0">
              <a:latin typeface="Tahoma" pitchFamily="34" charset="0"/>
              <a:cs typeface="+mn-cs"/>
            </a:endParaRPr>
          </a:p>
        </p:txBody>
      </p:sp>
      <p:pic>
        <p:nvPicPr>
          <p:cNvPr id="13" name="รูปภาพ 12" descr="131159125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653136"/>
            <a:ext cx="1492052" cy="1728192"/>
          </a:xfrm>
          <a:prstGeom prst="rect">
            <a:avLst/>
          </a:prstGeom>
        </p:spPr>
      </p:pic>
      <p:pic>
        <p:nvPicPr>
          <p:cNvPr id="14" name="รูปภาพ 13" descr="mmu7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221088"/>
            <a:ext cx="1728192" cy="1584176"/>
          </a:xfrm>
          <a:prstGeom prst="rect">
            <a:avLst/>
          </a:prstGeom>
        </p:spPr>
      </p:pic>
      <p:pic>
        <p:nvPicPr>
          <p:cNvPr id="15" name="รูปภาพ 14" descr="ppm1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365104"/>
            <a:ext cx="1584176" cy="1728192"/>
          </a:xfrm>
          <a:prstGeom prst="rect">
            <a:avLst/>
          </a:prstGeom>
        </p:spPr>
      </p:pic>
      <p:pic>
        <p:nvPicPr>
          <p:cNvPr id="16" name="รูปภาพ 15" descr="mmu7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573016"/>
            <a:ext cx="1800200" cy="1872208"/>
          </a:xfrm>
          <a:prstGeom prst="rect">
            <a:avLst/>
          </a:prstGeom>
        </p:spPr>
      </p:pic>
      <p:pic>
        <p:nvPicPr>
          <p:cNvPr id="17" name="รูปภาพ 16" descr="ppm12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509120"/>
            <a:ext cx="136815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648072"/>
          </a:xfrm>
        </p:spPr>
        <p:txBody>
          <a:bodyPr/>
          <a:lstStyle/>
          <a:p>
            <a:r>
              <a:rPr lang="th-TH" b="1" dirty="0" smtClean="0"/>
              <a:t>อันดับ 3 จาก 9 ประเทศในภูมิภาคอาเซียน</a:t>
            </a:r>
            <a:endParaRPr lang="th-TH" b="1" dirty="0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539553" y="980728"/>
          <a:ext cx="8064894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4752528"/>
                <a:gridCol w="1800199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อันดับ</a:t>
                      </a:r>
                      <a:endParaRPr lang="th-TH" sz="3200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th-TH" sz="3200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 (100)</a:t>
                      </a:r>
                      <a:endParaRPr lang="th-TH" sz="3200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สิงคโปร์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84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มาเลเซีย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ราชอาณาจักรไทย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err="1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สาธารณรัฐฟิลิปินส์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สาธารณรัฐอินโดนีเซีย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สาธารณรัฐสังคมนิยมเวียดนาม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สาธารณรัฐประชาธิปไตยประชาชนลาว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สหภาพพม่า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ราชอาณาจักรกัมพูชา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3200" b="1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90000"/>
                        <a:lumOff val="1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196752"/>
            <a:ext cx="85725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Bertelsmann Foundation Transformation index … ; BF (BTI)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ดัชนีการปฏิรูปของมูลนิธิเบอร์</a:t>
            </a:r>
            <a:r>
              <a:rPr lang="th-TH" sz="3600" b="1" dirty="0" err="1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เทลสแมนน์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เน้นการลงโทษทางกฎหมายต่อเจ้าหน้าที่ของรัฐที่ใช้อำนาจหรือตำแหน่งในทางที่ผิด ความสำเร็จของภาครัฐในการควบคุมการทุจริตคอร์รัปชั่น และมีกลไกเรื่องความซื่อสัตย์สุจริตอยู่ในระบบ</a:t>
            </a:r>
          </a:p>
          <a:p>
            <a:pPr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 IMD World Competitiveness Year Book 2013-2014 ; (IMD) 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การจัดอันดับขีดความสามารถในการแข่งขันของ </a:t>
            </a:r>
            <a:r>
              <a:rPr lang="en-US" sz="40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International Institute for Management Dev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</a:t>
            </a:r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ด้านเศรษฐกิจ การบริหาร ด้านสังคม การศึกษา สาธารณสุขฯ</a:t>
            </a:r>
            <a:endParaRPr lang="en-US" sz="40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h-TH" sz="4800" b="1" dirty="0" smtClean="0">
                <a:solidFill>
                  <a:srgbClr val="FFFFFF"/>
                </a:solidFill>
              </a:rPr>
              <a:t>แหล่งข้อมูลในการจัดทำ </a:t>
            </a:r>
            <a:r>
              <a:rPr lang="en-US" sz="4800" b="1" dirty="0" smtClean="0">
                <a:solidFill>
                  <a:srgbClr val="FFFFFF"/>
                </a:solidFill>
              </a:rPr>
              <a:t>CPI </a:t>
            </a:r>
            <a:r>
              <a:rPr lang="th-TH" sz="4800" b="1" dirty="0" smtClean="0">
                <a:solidFill>
                  <a:srgbClr val="FFFFFF"/>
                </a:solidFill>
              </a:rPr>
              <a:t> จำนวน 8/13 แห่ง</a:t>
            </a:r>
            <a:endParaRPr lang="th-TH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1543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Political Risk Services International Country Risk Guide ; (ICRG)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รายงานทิศทางความเสี่ยงรายประเทศของ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Political Risk Services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ผู้มีอำนาจ หรือตำแหน่งทางการเมืองมีการทุจริตโดยใช้ระบบอุปถัมภ์และระบบเครือญาติ และภาคการเมืองกับภาคธุรกิจมีความสัมพันธ์กันมากน้อยเพียงใด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World Economic Forum Executive Opinion Survey (EOS) 2012 ; (WEF)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ผลสำรวจความเห็นผู้บริหารจาก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World Economic Forum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ภาคธุรกิจต้องจ่ายสินบนในกระบวนการต่างๆ ของการดำเนินงานมากน้อยเพียงใด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5. World Justice Project Rule of Law Index 2012 : (WJP)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ดัชนีเปรียบเทียบหลักนิติรัฐของ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World Justice Project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เจ้าหน้าที่รัฐมีพฤติกรรมการใช้ตำแหน่ง หน้าที่ในทางมิชอบมากน้อยเพียงใด</a:t>
            </a:r>
            <a:endParaRPr lang="en-US" sz="36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-36195"/>
            <a:ext cx="885828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6. Economist Intelligence Unit Country Risk Assessment ; (EIU)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การประเมินความเสี่ยงรายประเทศของ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Economist Intelligence Unit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ความโปร่งใสและตรวจสอบได้ในการใช้จ่ายงบประมาณภาครัฐ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7. Global Insight Country Risk Rating : (GI)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การจัดอันดับความเสี่ยงรายประเทศของ</a:t>
            </a: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Global Insight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การดำเนินการทางธุรกิจต้องเกี่ยวข้องกับการทุจริตมากน้อยเพียงใด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8. Political and Economic Risk Consultancy Asian Intelligence 2014 ; (PERC) </a:t>
            </a:r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รายงานความเสี่ยงเศรษฐกิจและการเมืองประจำปี 2014 ของ </a:t>
            </a:r>
            <a:r>
              <a:rPr lang="en-US" sz="36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Asian Intelligence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ระดับการรับรู้ว่าการทุจริตเป็นปัญหาที่ส่งผลกระทบต่อสถาบันต่างๆ ทางสังคม เศรษฐกิจ และการเมือง มากน้อยเพียงใด</a:t>
            </a:r>
            <a:endParaRPr lang="th-TH" sz="40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altLang="zh-CN" b="1" dirty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36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การกำหนดเป้าหมาย ยุทธศาสตร์ และตัวชี้วัด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zh-CN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(ยึดความเชื่อมโยงกับค่าคะแนนดัชนี </a:t>
            </a:r>
            <a:r>
              <a:rPr lang="en-US" altLang="zh-CN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CPI</a:t>
            </a:r>
            <a:r>
              <a:rPr lang="th-TH" altLang="zh-CN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และประเด็นการสำรวจจาก 8 แหล่งข้อมูลหลัก)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rgbClr val="000000"/>
              </a:solidFill>
              <a:latin typeface="Browallia New" pitchFamily="34" charset="-34"/>
              <a:ea typeface="SimSun" pitchFamily="2" charset="-122"/>
              <a:cs typeface="Browallia New" pitchFamily="34" charset="-34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204864"/>
            <a:ext cx="9144000" cy="465313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316" name="Slide Number Placeholder 21"/>
          <p:cNvSpPr txBox="1">
            <a:spLocks noGrp="1"/>
          </p:cNvSpPr>
          <p:nvPr/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202B761-DE95-4116-A0CF-C8708EFD3C71}" type="slidenum">
              <a:rPr lang="en-US" sz="1200">
                <a:solidFill>
                  <a:srgbClr val="B5A788"/>
                </a:solidFill>
                <a:latin typeface="Browallia New" pitchFamily="34" charset="-34"/>
                <a:cs typeface="Browallia New" pitchFamily="34" charset="-34"/>
              </a:rPr>
              <a:pPr algn="ctr"/>
              <a:t>15</a:t>
            </a:fld>
            <a:endParaRPr lang="en-US" sz="1200">
              <a:solidFill>
                <a:srgbClr val="B5A788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1196752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เพิ่ม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ระดับค่า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CPI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ของประเทศไทยโดยตั้งเป้าไว้ที่ 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ร้อยละ 50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ในปี 2560</a:t>
            </a: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142875" y="2545295"/>
            <a:ext cx="88582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92075" indent="-92075">
              <a:buFontTx/>
              <a:buChar char="-"/>
              <a:tabLst>
                <a:tab pos="900113" algn="l"/>
              </a:tabLst>
            </a:pPr>
            <a:r>
              <a:rPr lang="th-TH" sz="24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ผู้มีอำนาจหรือผู้ดำรงตำแหน่งทางการเมือง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มีพฤติกรรม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การทุจริตลดลง</a:t>
            </a:r>
            <a:endPara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2075" indent="-92075" eaLnBrk="0" hangingPunct="0">
              <a:buFontTx/>
              <a:buChar char="-"/>
              <a:tabLst>
                <a:tab pos="900113" algn="l"/>
              </a:tabLst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เจ้าหน้าที่รัฐมีพฤติกรรมการใช้ตำแหน่ง หน้าที่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ในทางทุจริตลดลง</a:t>
            </a:r>
            <a:endPara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2075" indent="-92075" eaLnBrk="0" hangingPunct="0">
              <a:buFontTx/>
              <a:buChar char="-"/>
              <a:tabLst>
                <a:tab pos="900113" algn="l"/>
              </a:tabLst>
            </a:pP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ระดับการทุจริตอันเกิดจากภาคธุรกิจ/ การจ่ายเงินสินบนในกระบวนการต่างๆ</a:t>
            </a: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ลดลง</a:t>
            </a:r>
          </a:p>
          <a:p>
            <a:pPr marL="92075" indent="-92075" eaLnBrk="0" hangingPunct="0">
              <a:buFontTx/>
              <a:buChar char="-"/>
              <a:tabLst>
                <a:tab pos="900113" algn="l"/>
              </a:tabLst>
            </a:pPr>
            <a:r>
              <a:rPr lang="th-TH" sz="32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ระดับการรับรู้ว่าการทุจริตเป็นปัญหาส่งผลกระทบทางสังคม เศรษฐกิจสูงขึ้น</a:t>
            </a:r>
            <a:endPara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92075" indent="-92075" eaLnBrk="0" hangingPunct="0">
              <a:buFontTx/>
              <a:buChar char="-"/>
              <a:tabLst>
                <a:tab pos="900113" algn="l"/>
              </a:tabLst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ระดับความโปร่งใสและการตรวจสอบการใช้จ่ายงบประมาณภาครัฐเพิ่มขึ้น</a:t>
            </a:r>
          </a:p>
          <a:p>
            <a:pPr marL="92075" indent="-92075" eaLnBrk="0" hangingPunct="0">
              <a:buFontTx/>
              <a:buChar char="-"/>
              <a:tabLst>
                <a:tab pos="900113" algn="l"/>
              </a:tabLst>
            </a:pP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ระดับการปราบปรามการทุจริตและบังคับใช้กฎหมายกับผู้กระทำผิดมีประสิทธิภาพเพิ่มขึ้น</a:t>
            </a:r>
            <a:endParaRPr lang="en-US" sz="32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A299-3F18-4A0B-AC24-D3C58FC6AAF7}" type="slidenum">
              <a:rPr lang="th-TH">
                <a:latin typeface="Browallia New" pitchFamily="34" charset="-34"/>
                <a:cs typeface="Browallia New" pitchFamily="34" charset="-34"/>
              </a:rPr>
              <a:pPr>
                <a:defRPr/>
              </a:pPr>
              <a:t>15</a:t>
            </a:fld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332656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พระบรมราโชวาทของพระบาทสมเด็จพระเจ้าอยู่หัว</a:t>
            </a:r>
            <a:r>
              <a:rPr lang="en-US" sz="3200" b="1" i="1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</a:p>
          <a:p>
            <a:pPr algn="ctr"/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พระราชทานแก่ข้าราชการพลเรือน</a:t>
            </a:r>
            <a:r>
              <a:rPr lang="en-US" sz="3200" b="1" i="1" dirty="0" smtClean="0">
                <a:solidFill>
                  <a:srgbClr val="FFFF00"/>
                </a:solidFill>
                <a:latin typeface="Angsana New" pitchFamily="18" charset="-34"/>
              </a:rPr>
              <a:t>                                                                                 </a:t>
            </a:r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เนื่องในโอกาสวันข้าราชการพลเรือน ปีพุทธศักราช ๒๕๕๐</a:t>
            </a:r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</a:p>
          <a:p>
            <a:pPr algn="thaiDist"/>
            <a:r>
              <a:rPr lang="th-TH" sz="3200" b="1" dirty="0" smtClean="0">
                <a:latin typeface="Angsana New" pitchFamily="18" charset="-34"/>
              </a:rPr>
              <a:t>              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งานของ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แผ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นดินนั้นเป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นงานส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วนรวม มีผลเกี่ยวเนื่องถึงความเจริญขึ้นหรือเสื่อมลงของบ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านเมือง และสุขทุกข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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ของประชาชนทุกคน   ข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าราชการ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ผู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ปฏิบัติบริหารงานของ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แผ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นดิน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จึงต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สํานึก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ตระหนักในความรับผิดชอบที่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มีอยู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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และตั้งใจพยายามปฏิบัติหน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าที่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โดยเต็ม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กําลัง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สามารถด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วย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      เข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มแข็ง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สุจริต 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และด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วยป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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ญญา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รู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คิด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พิจารณาว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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า  สิ่ง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ใดเป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  ความเจริญ  สิ่ง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ใดเป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นความเสื่อม  อะไร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เป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นสิ่งที่ต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ทํา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อะไร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เป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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นสิ่งที่ต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ละเว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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 และ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กําจัด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พระ</a:t>
            </a:r>
            <a:r>
              <a:rPr lang="th-TH" sz="3200" b="1" i="1" dirty="0" err="1" smtClean="0">
                <a:solidFill>
                  <a:srgbClr val="FFFF00"/>
                </a:solidFill>
                <a:latin typeface="Angsana New" pitchFamily="18" charset="-34"/>
              </a:rPr>
              <a:t>ตําหนัก</a:t>
            </a:r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จิตรลดารโหฐาน</a:t>
            </a:r>
            <a:r>
              <a:rPr lang="en-US" sz="3200" b="1" i="1" dirty="0" smtClean="0">
                <a:solidFill>
                  <a:srgbClr val="FFFF00"/>
                </a:solidFill>
                <a:latin typeface="Angsana New" pitchFamily="18" charset="-34"/>
              </a:rPr>
              <a:t>  </a:t>
            </a:r>
            <a:r>
              <a:rPr lang="th-TH" sz="3200" b="1" i="1" dirty="0" smtClean="0">
                <a:solidFill>
                  <a:srgbClr val="FFFF00"/>
                </a:solidFill>
                <a:latin typeface="Angsana New" pitchFamily="18" charset="-34"/>
              </a:rPr>
              <a:t>วันที่ ๓๑ มีนาคม พุทธศักราช ๒๕๕๐</a:t>
            </a:r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</a:rPr>
              <a:t>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792088"/>
          </a:xfrm>
        </p:spPr>
        <p:txBody>
          <a:bodyPr/>
          <a:lstStyle/>
          <a:p>
            <a:pPr marL="355600" indent="-355600" eaLnBrk="1" hangingPunct="1"/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กลไกที่ใช้แก้ปัญหาการทุจริตของไทย (จัดตั้งหน่วยงาน)</a:t>
            </a:r>
            <a:endParaRPr lang="th-TH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755232"/>
          </a:xfrm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2476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มีข้าหลวงใหญ่และข้าหลวงตรวจการ</a:t>
            </a:r>
          </a:p>
          <a:p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2496 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มีกรมตรวจราชการแผ่นดิน</a:t>
            </a:r>
          </a:p>
          <a:p>
            <a:pPr marL="355600" indent="-355600" eaLnBrk="1" hangingPunct="1"/>
            <a:r>
              <a:rPr lang="th-TH" sz="4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2514 </a:t>
            </a:r>
            <a:r>
              <a:rPr lang="th-TH" sz="4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มีคณะกรรมการตรวจและติดตามผลการปฏิบัติราชการ (</a:t>
            </a:r>
            <a:r>
              <a:rPr lang="th-TH" sz="4000" b="1" dirty="0" err="1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กตป.</a:t>
            </a:r>
            <a:r>
              <a:rPr lang="th-TH" sz="4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355600" indent="-355600" eaLnBrk="1" hangingPunct="1"/>
            <a:r>
              <a:rPr lang="th-TH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2518 </a:t>
            </a:r>
            <a:r>
              <a:rPr lang="th-TH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มีคณะกรรมการป้องกันและปราบปรามการทุจริตและประพฤติมิชอบในวงราชการ (</a:t>
            </a:r>
            <a:r>
              <a:rPr lang="th-TH" sz="4000" b="1" dirty="0" err="1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ป.ป.ป.</a:t>
            </a:r>
            <a:r>
              <a:rPr lang="th-TH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355600" indent="-355600" eaLnBrk="1" hangingPunct="1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2540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มีคณะกรรมการป้องกันและปราบปรามการทุจริตแห่งชาติ (ป.ป.ช.)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4292600"/>
            <a:ext cx="8640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00FF"/>
                </a:solidFill>
                <a:latin typeface="Angsana New" pitchFamily="18" charset="-34"/>
              </a:rPr>
              <a:t>  </a:t>
            </a:r>
            <a:endParaRPr lang="th-TH" sz="4400" b="1" dirty="0">
              <a:solidFill>
                <a:schemeClr val="tx1">
                  <a:lumMod val="85000"/>
                </a:schemeClr>
              </a:solidFill>
              <a:latin typeface="Angsana New" pitchFamily="18" charset="-34"/>
            </a:endParaRPr>
          </a:p>
        </p:txBody>
      </p:sp>
      <p:graphicFrame>
        <p:nvGraphicFramePr>
          <p:cNvPr id="4098" name="Rectangle 10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3250" name="Clip" r:id="rId3" imgW="0" imgH="0" progId="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850" y="1196753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รัฐธรรมนูญแห่งราชอาณาจักรไทย        พุทธศักราช</a:t>
            </a:r>
            <a:r>
              <a:rPr lang="en-US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 2550 </a:t>
            </a:r>
            <a:r>
              <a:rPr lang="th-TH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มาตรา </a:t>
            </a:r>
            <a:r>
              <a:rPr lang="en-US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250 </a:t>
            </a:r>
            <a:r>
              <a:rPr lang="th-TH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0"/>
            <a:ext cx="8686800" cy="2032000"/>
            <a:chOff x="288" y="0"/>
            <a:chExt cx="5472" cy="1280"/>
          </a:xfrm>
        </p:grpSpPr>
        <p:sp>
          <p:nvSpPr>
            <p:cNvPr id="4103" name="Text Box 2"/>
            <p:cNvSpPr txBox="1">
              <a:spLocks noChangeArrowheads="1"/>
            </p:cNvSpPr>
            <p:nvPr/>
          </p:nvSpPr>
          <p:spPr bwMode="auto">
            <a:xfrm>
              <a:off x="288" y="119"/>
              <a:ext cx="436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5400" b="1" dirty="0">
                  <a:solidFill>
                    <a:schemeClr val="folHlink"/>
                  </a:solidFill>
                  <a:latin typeface="TH SarabunPSK" pitchFamily="34" charset="-34"/>
                  <a:cs typeface="TH SarabunPSK" pitchFamily="34" charset="-34"/>
                </a:rPr>
                <a:t>กฎหมายที่เกี่ยวข้อง</a:t>
              </a:r>
            </a:p>
          </p:txBody>
        </p:sp>
        <p:pic>
          <p:nvPicPr>
            <p:cNvPr id="4104" name="Picture 21" descr="AG00020_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0"/>
              <a:ext cx="192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95536" y="285293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ได้กำหนดกรอบอำนาจหน้าที่ของคณะกรรมการ ป.ป.ช.  ให้ไต่สวนและวินิจฉัย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u="sng" dirty="0" smtClean="0">
                <a:latin typeface="TH SarabunPSK" pitchFamily="34" charset="-34"/>
                <a:cs typeface="TH SarabunPSK" pitchFamily="34" charset="-34"/>
              </a:rPr>
              <a:t>เจ้าหน้าที่ของรัฐตั้งแต่ผู้บริหารระดับสูงหรือข้าราชการซึ่งดำรงตำแหน่งตั้งแต่ผู้อำนวยการกองหรือเทียบเท่าขึ้นไป</a:t>
            </a:r>
            <a:r>
              <a:rPr lang="th-TH" sz="4400" b="1" u="sng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กรณีร่ำรวยผิดปกติ กระทำความผิดฐานทุจริตต่อหน้าที่ฯ</a:t>
            </a:r>
            <a:endParaRPr lang="th-TH" sz="4400" b="1" i="1" u="sng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1024"/>
          <p:cNvGraphicFramePr>
            <a:graphicFrameLocks/>
          </p:cNvGraphicFramePr>
          <p:nvPr/>
        </p:nvGraphicFramePr>
        <p:xfrm>
          <a:off x="1403648" y="1340768"/>
          <a:ext cx="6096000" cy="4064000"/>
        </p:xfrm>
        <a:graphic>
          <a:graphicData uri="http://schemas.openxmlformats.org/presentationml/2006/ole">
            <p:oleObj spid="_x0000_s4098" name="Clip" r:id="rId3" imgW="0" imgH="0" progId="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7544" y="3429000"/>
            <a:ext cx="82089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5400" b="1" dirty="0" smtClean="0">
                <a:solidFill>
                  <a:schemeClr val="tx1">
                    <a:lumMod val="8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พระราชบัญญัติมาตรการ</a:t>
            </a:r>
            <a:r>
              <a:rPr lang="th-TH" sz="5400" b="1" dirty="0">
                <a:solidFill>
                  <a:schemeClr val="tx1">
                    <a:lumMod val="8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ของฝ่ายบริหาร                       ในการป้องกันและ</a:t>
            </a:r>
            <a:r>
              <a:rPr lang="th-TH" sz="5400" b="1" dirty="0" smtClean="0">
                <a:solidFill>
                  <a:schemeClr val="tx1">
                    <a:lumMod val="85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ปราบปรามการทุจริต </a:t>
            </a:r>
            <a:r>
              <a:rPr lang="th-TH" sz="5400" b="1" dirty="0">
                <a:solidFill>
                  <a:schemeClr val="tx1">
                    <a:lumMod val="85000"/>
                  </a:schemeClr>
                </a:solidFill>
                <a:latin typeface="TH SarabunPSK" pitchFamily="34" charset="-34"/>
                <a:cs typeface="TH SarabunPSK" pitchFamily="34" charset="-34"/>
              </a:rPr>
              <a:t>พ.ศ. 2551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260350"/>
            <a:ext cx="9144000" cy="2954340"/>
            <a:chOff x="0" y="164"/>
            <a:chExt cx="5760" cy="1861"/>
          </a:xfrm>
        </p:grpSpPr>
        <p:sp>
          <p:nvSpPr>
            <p:cNvPr id="4103" name="Text Box 2"/>
            <p:cNvSpPr txBox="1">
              <a:spLocks noChangeArrowheads="1"/>
            </p:cNvSpPr>
            <p:nvPr/>
          </p:nvSpPr>
          <p:spPr bwMode="auto">
            <a:xfrm>
              <a:off x="0" y="164"/>
              <a:ext cx="3998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4800" b="1" dirty="0" smtClean="0">
                  <a:solidFill>
                    <a:schemeClr val="folHlink"/>
                  </a:solidFill>
                  <a:latin typeface="TH SarabunPSK" pitchFamily="34" charset="-34"/>
                  <a:cs typeface="TH SarabunPSK" pitchFamily="34" charset="-34"/>
                </a:rPr>
                <a:t>สำนักงานคณะกรรมการป้องกัน     และปราบปรามการทุจริตในภาครัฐ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th-TH" sz="6000" b="1" dirty="0" smtClean="0">
                  <a:solidFill>
                    <a:srgbClr val="FF33CC"/>
                  </a:solidFill>
                  <a:latin typeface="Angsana New" pitchFamily="18" charset="-34"/>
                </a:rPr>
                <a:t>(สำนักงาน </a:t>
              </a:r>
              <a:r>
                <a:rPr lang="th-TH" sz="6000" b="1" dirty="0" err="1" smtClean="0">
                  <a:solidFill>
                    <a:srgbClr val="FF33CC"/>
                  </a:solidFill>
                  <a:latin typeface="Angsana New" pitchFamily="18" charset="-34"/>
                </a:rPr>
                <a:t>ป.ป.ท.</a:t>
              </a:r>
              <a:r>
                <a:rPr lang="th-TH" sz="6000" b="1" dirty="0" smtClean="0">
                  <a:solidFill>
                    <a:srgbClr val="FF33CC"/>
                  </a:solidFill>
                  <a:latin typeface="Angsana New" pitchFamily="18" charset="-34"/>
                </a:rPr>
                <a:t>)</a:t>
              </a:r>
              <a:endParaRPr lang="th-TH" sz="6000" b="1" dirty="0">
                <a:solidFill>
                  <a:srgbClr val="FF33CC"/>
                </a:solidFill>
                <a:latin typeface="Angsana New" pitchFamily="18" charset="-34"/>
              </a:endParaRPr>
            </a:p>
          </p:txBody>
        </p:sp>
        <p:pic>
          <p:nvPicPr>
            <p:cNvPr id="4104" name="Picture 21" descr="AG00020_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0" y="164"/>
              <a:ext cx="192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306000" y="1857364"/>
            <a:ext cx="8532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thaiDist" eaLnBrk="0" hangingPunct="0">
              <a:spcBef>
                <a:spcPct val="50000"/>
              </a:spcBef>
            </a:pPr>
            <a:r>
              <a:rPr lang="en-US" sz="5400" b="1" dirty="0" smtClean="0"/>
              <a:t>1. </a:t>
            </a:r>
            <a:r>
              <a:rPr lang="th-TH" sz="5400" b="1" dirty="0" smtClean="0"/>
              <a:t> สถานการณ์การทุจริตของไทย</a:t>
            </a:r>
          </a:p>
          <a:p>
            <a:pPr marL="914400" indent="-914400" algn="thaiDist" eaLnBrk="0" hangingPunct="0">
              <a:spcBef>
                <a:spcPts val="2400"/>
              </a:spcBef>
            </a:pPr>
            <a:r>
              <a:rPr lang="en-US" sz="5400" b="1" dirty="0" smtClean="0"/>
              <a:t>2. </a:t>
            </a:r>
            <a:r>
              <a:rPr lang="th-TH" sz="5400" b="1" dirty="0" smtClean="0"/>
              <a:t> บทบาทหน้าที่ของสำนักงาน ป.ป.ท.</a:t>
            </a:r>
          </a:p>
          <a:p>
            <a:pPr marL="914400" indent="-914400" algn="thaiDist" eaLnBrk="0" hangingPunct="0">
              <a:spcBef>
                <a:spcPts val="1800"/>
              </a:spcBef>
            </a:pPr>
            <a:r>
              <a:rPr lang="en-US" sz="8000" b="1" dirty="0" smtClean="0">
                <a:latin typeface="Angsana New" pitchFamily="18" charset="-34"/>
              </a:rPr>
              <a:t>3</a:t>
            </a:r>
            <a:r>
              <a:rPr lang="en-US" sz="7200" b="1" dirty="0" smtClean="0">
                <a:latin typeface="Angsana New" pitchFamily="18" charset="-34"/>
              </a:rPr>
              <a:t>.</a:t>
            </a:r>
            <a:r>
              <a:rPr lang="th-TH" sz="6000" b="1" dirty="0" smtClean="0">
                <a:latin typeface="Angsana New" pitchFamily="18" charset="-34"/>
              </a:rPr>
              <a:t>   </a:t>
            </a:r>
            <a:r>
              <a:rPr lang="th-TH" sz="5400" b="1" dirty="0" smtClean="0">
                <a:latin typeface="Angsana New" pitchFamily="18" charset="-34"/>
              </a:rPr>
              <a:t>การป้องกันและปราบปรามการทุจริตในภาครัฐ</a:t>
            </a:r>
            <a:endParaRPr lang="th-TH" sz="54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285751" y="260350"/>
            <a:ext cx="8688388" cy="1954574"/>
            <a:chOff x="180" y="145"/>
            <a:chExt cx="5473" cy="1362"/>
          </a:xfrm>
        </p:grpSpPr>
        <p:sp>
          <p:nvSpPr>
            <p:cNvPr id="2053" name="Text Box 1026"/>
            <p:cNvSpPr txBox="1">
              <a:spLocks noChangeArrowheads="1"/>
            </p:cNvSpPr>
            <p:nvPr/>
          </p:nvSpPr>
          <p:spPr bwMode="auto">
            <a:xfrm>
              <a:off x="180" y="312"/>
              <a:ext cx="4082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6600" b="1" dirty="0" smtClean="0">
                  <a:solidFill>
                    <a:schemeClr val="folHlink"/>
                  </a:solidFill>
                  <a:latin typeface="Angsana New" pitchFamily="18" charset="-34"/>
                </a:rPr>
                <a:t>ประเด็นในการบรรยาย</a:t>
              </a:r>
              <a:endParaRPr lang="th-TH" sz="6600" b="1" dirty="0">
                <a:solidFill>
                  <a:schemeClr val="folHlink"/>
                </a:solidFill>
                <a:latin typeface="Angsana New" pitchFamily="18" charset="-34"/>
              </a:endParaRPr>
            </a:p>
          </p:txBody>
        </p:sp>
        <p:graphicFrame>
          <p:nvGraphicFramePr>
            <p:cNvPr id="2050" name="Object 1030"/>
            <p:cNvGraphicFramePr>
              <a:graphicFrameLocks noChangeAspect="1"/>
            </p:cNvGraphicFramePr>
            <p:nvPr/>
          </p:nvGraphicFramePr>
          <p:xfrm>
            <a:off x="4331" y="145"/>
            <a:ext cx="1322" cy="1362"/>
          </p:xfrm>
          <a:graphic>
            <a:graphicData uri="http://schemas.openxmlformats.org/presentationml/2006/ole">
              <p:oleObj spid="_x0000_s120834" name="Clip" r:id="rId4" imgW="1295280" imgH="1333440" progId="">
                <p:embed/>
              </p:oleObj>
            </a:graphicData>
          </a:graphic>
        </p:graphicFrame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336704"/>
          </a:xfrm>
        </p:spPr>
        <p:txBody>
          <a:bodyPr/>
          <a:lstStyle/>
          <a:p>
            <a:pPr algn="thaiDist"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บทบาทแรก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ดำเนินการตามพระราชบัญญัติมาตรการของฝ่ายบริหารในการป้องกันและปราบปรามการทุจริต พ.ศ. </a:t>
            </a:r>
            <a:r>
              <a:rPr lang="en-US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และกฎกระทรวงแบ่งส่วนราชการสำนักงาน </a:t>
            </a:r>
            <a:r>
              <a:rPr lang="th-TH" sz="4000" b="1" dirty="0" err="1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กระทรวงยุติธรรม พ.ศ. </a:t>
            </a:r>
            <a:r>
              <a:rPr lang="en-US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2551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 อย่างตรงไปตรงมา โปร่งใส ถูกต้อง และเป็นธรรม</a:t>
            </a:r>
          </a:p>
          <a:p>
            <a:pPr algn="thaiDist">
              <a:buNone/>
            </a:pPr>
            <a:endParaRPr lang="th-TH" sz="4000" b="1" dirty="0" smtClean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None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บทบาทที่สอง </a:t>
            </a:r>
            <a:r>
              <a:rPr lang="en-US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4000" b="1" dirty="0" smtClean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เป็นเครื่องมือของรัฐบาลในการนำยุทธศาสตร์และนโยบายของรัฐบาลด้านการป้องกัน และปราบปรามการทุจริตภาครัฐไปปฏิบัติให้บังเกิดผลสัมฤทธิ์</a:t>
            </a:r>
          </a:p>
          <a:p>
            <a:pPr algn="thaiDist">
              <a:buNone/>
            </a:pP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โครงสร้าง สำนักงาน ป.ป.ท.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492500" y="1412875"/>
            <a:ext cx="2519363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เลขาธิการ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คณะกรรมการ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ป.ป.ท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188" y="2492375"/>
            <a:ext cx="2520950" cy="576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กลุ่มงานพัฒนาระบบบริหาร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2300" y="3284538"/>
            <a:ext cx="2519363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สำนักงานเลขาธิการ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86512" y="2500306"/>
            <a:ext cx="2519363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กลุ่มงานกฎหมาย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7158" y="4724400"/>
            <a:ext cx="3071834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สำนักคุ้มครองและป้องกัน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1188" y="4005263"/>
            <a:ext cx="2520950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กองการต่างประเทศ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92500" y="2492375"/>
            <a:ext cx="2519363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รองเลขาธิการ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คณะกรรมการ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ป.ป.ท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81738" y="3213100"/>
            <a:ext cx="2520950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กลุ่มงานตรวจสอบภายใน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81738" y="3933825"/>
            <a:ext cx="2520950" cy="790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ศูนย์เทคโนโลยีสารสนเทศและการสื่อสาร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11900" y="4941888"/>
            <a:ext cx="2519363" cy="52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สำนักปราบปราม 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1-5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2300" y="5553075"/>
            <a:ext cx="2519363" cy="612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สำนักนโยบายและยุทธศาสตร์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11900" y="5732463"/>
            <a:ext cx="2519363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สำนักงาน เขตพื้นที่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1-9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3" name="Straight Connector 12"/>
          <p:cNvCxnSpPr>
            <a:stCxn id="6" idx="2"/>
            <a:endCxn id="28" idx="0"/>
          </p:cNvCxnSpPr>
          <p:nvPr/>
        </p:nvCxnSpPr>
        <p:spPr>
          <a:xfrm>
            <a:off x="4751388" y="2205038"/>
            <a:ext cx="0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51388" y="3284538"/>
            <a:ext cx="0" cy="257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4" idx="3"/>
          </p:cNvCxnSpPr>
          <p:nvPr/>
        </p:nvCxnSpPr>
        <p:spPr>
          <a:xfrm>
            <a:off x="3141663" y="3536950"/>
            <a:ext cx="160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2138" y="4292600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0430" y="5143512"/>
            <a:ext cx="1250958" cy="1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3"/>
          </p:cNvCxnSpPr>
          <p:nvPr/>
        </p:nvCxnSpPr>
        <p:spPr>
          <a:xfrm>
            <a:off x="3141663" y="5859463"/>
            <a:ext cx="1609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51388" y="4292600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51388" y="5157788"/>
            <a:ext cx="1530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51388" y="5859463"/>
            <a:ext cx="156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6" idx="1"/>
            <a:endCxn id="23" idx="3"/>
          </p:cNvCxnSpPr>
          <p:nvPr/>
        </p:nvCxnSpPr>
        <p:spPr>
          <a:xfrm rot="10800000" flipV="1">
            <a:off x="3132138" y="1808163"/>
            <a:ext cx="360362" cy="9731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6" idx="3"/>
            <a:endCxn id="29" idx="1"/>
          </p:cNvCxnSpPr>
          <p:nvPr/>
        </p:nvCxnSpPr>
        <p:spPr>
          <a:xfrm>
            <a:off x="6011863" y="1808163"/>
            <a:ext cx="269875" cy="16573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>
          <a:xfrm>
            <a:off x="6130937" y="2752719"/>
            <a:ext cx="15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9" name="Picture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268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429287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3300" dirty="0" smtClean="0"/>
              <a:t>	</a:t>
            </a:r>
            <a:r>
              <a:rPr lang="th-TH" sz="1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มาตรา 23 </a:t>
            </a: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............ เมื่อมีกรณีดังต่อไปนี้ ให้คณะกรรมการ ป.ป.ท. ดำเนินการไต่สวนโดยเร็วตามหลักเกณฑ์ และวิธีการที่คณะกรรมการป.ป.ท. กำหนด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(1) เมื่อได้รับการกล่าวหาตามมาตรา 24</a:t>
            </a:r>
            <a:endParaRPr lang="th-TH" sz="12800" b="1" dirty="0" smtClean="0">
              <a:solidFill>
                <a:srgbClr val="FF33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0" b="1" dirty="0" smtClean="0">
                <a:latin typeface="TH SarabunPSK" pitchFamily="34" charset="-34"/>
                <a:cs typeface="TH SarabunPSK" pitchFamily="34" charset="-34"/>
              </a:rPr>
              <a:t>(2) เมื่อมีเหตุอันควรสงสัยว่าเจ้าหน้าที่ของรัฐผู้ใดกระทำการทุจริตในภาครัฐ</a:t>
            </a:r>
            <a:endParaRPr lang="th-TH" sz="12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(3) เมื่อได้รับเรื่องจากพนักงานสอบสวนฯ    </a:t>
            </a:r>
            <a:endParaRPr lang="th-TH" sz="12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1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(4) เมื่อได้รับเรื่องจากคณะกรรมการ ป.ป.ช. ฯ </a:t>
            </a:r>
            <a:endParaRPr lang="th-TH" sz="12800" b="1" dirty="0" smtClean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h-TH" sz="1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บทบัญญัติตามวรรคหนึ่งให้ใช้บังคับกับกรณีที่เจ้าหน้าที่ของรัฐ</a:t>
            </a:r>
            <a:br>
              <a:rPr lang="th-TH" sz="1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2800" b="1" dirty="0" smtClean="0">
                <a:latin typeface="TH SarabunPSK" pitchFamily="34" charset="-34"/>
                <a:cs typeface="TH SarabunPSK" pitchFamily="34" charset="-34"/>
              </a:rPr>
              <a:t>หรือบุคคลอื่นเป็นตัวการ ผู้ใช้ หรือผู้สนับสนุนด้วย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h-TH" sz="4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การดำเนินการของ สำนักงาน 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ป.ป.ท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เรื่องที่ห้ามมิให้รับหรือพิจารณา</a:t>
            </a:r>
            <a:endParaRPr lang="th-TH" b="1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sz="3200" dirty="0" err="1" smtClean="0"/>
              <a:t>ป.ป.ท.</a:t>
            </a:r>
            <a:r>
              <a:rPr lang="th-TH" sz="3200" dirty="0" smtClean="0"/>
              <a:t>  (มาตรา 26 ก.มาตรการฯ)</a:t>
            </a:r>
            <a:endParaRPr lang="th-TH" sz="32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392488" cy="4566493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457200" indent="-457200" algn="thaiDist" eaLnBrk="1" hangingPunct="1">
              <a:buAutoNum type="arabicPeriod"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เรื่องที่คณะกรรมการ ป.ป.ช.รับไว้พิจารณา หรือวินิจฉัยเสร็จเด็ดขาด</a:t>
            </a:r>
          </a:p>
          <a:p>
            <a:pPr marL="457200" indent="-457200" algn="thaiDist" eaLnBrk="1" hangingPunct="1">
              <a:buAutoNum type="arabicPeriod"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เรื่องที่คณะกรรมการ</a:t>
            </a:r>
            <a:r>
              <a:rPr lang="th-TH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ป.ป.ท.</a:t>
            </a: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ได้วินิจฉัยเสร็จเด็ดขาด และ ไม่มีพยานหลักฐานใหม่ซึ่งเป็นสาระสำคัญแห่งคดี</a:t>
            </a:r>
          </a:p>
          <a:p>
            <a:pPr marL="457200" indent="-457200" algn="thaiDist" eaLnBrk="1" hangingPunct="1">
              <a:buAutoNum type="arabicPeriod" startAt="3"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เรื่องที่ศาลประทับฟ้องหรือพิพากษาหรือ  มีคำสั่งเสร็จเด็ดขาดแล้ว</a:t>
            </a:r>
          </a:p>
          <a:p>
            <a:pPr marL="457200" indent="-457200" algn="thaiDist" eaLnBrk="1" hangingPunct="1">
              <a:buAutoNum type="arabicPeriod" startAt="3"/>
              <a:defRPr/>
            </a:pPr>
            <a:r>
              <a:rPr lang="th-TH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เรื่องที่ผู้ถูกกล่าวหาพ้นจากการเป็นเจ้าหน้าที่รัฐก่อนถูกกล่าวหาเกินกว่าห้าปี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sz="3200" dirty="0" smtClean="0"/>
              <a:t>ป.ป.ช. (ม. 86 ก.ประกอบ </a:t>
            </a:r>
            <a:r>
              <a:rPr lang="th-TH" sz="3200" dirty="0" err="1" smtClean="0"/>
              <a:t>รธน.</a:t>
            </a:r>
            <a:r>
              <a:rPr lang="th-TH" sz="3200" dirty="0" smtClean="0"/>
              <a:t>ฯ)</a:t>
            </a:r>
            <a:endParaRPr lang="th-TH" sz="3200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4566494"/>
          </a:xfrm>
          <a:ln>
            <a:solidFill>
              <a:schemeClr val="tx1"/>
            </a:solidFill>
          </a:ln>
        </p:spPr>
        <p:txBody>
          <a:bodyPr/>
          <a:lstStyle/>
          <a:p>
            <a:pPr algn="thaiDist" eaLnBrk="1" hangingPunct="1"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เรื่องที่คณะกรรมการป.ป.ช.ได้  วินิจฉัยเสร็จเด็ดขาดแล้ว และ ไม่มีพยานหลักฐานใหม่ซึ่งเป็นสาระสำคัญแห่งคดี</a:t>
            </a:r>
          </a:p>
          <a:p>
            <a:pPr algn="thaiDist" eaLnBrk="1" hangingPunct="1">
              <a:buNone/>
              <a:defRPr/>
            </a:pPr>
            <a:r>
              <a:rPr lang="th-TH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เรื่องที่ศาลประทับฟ้องหรือพิพากษาหรือมีคำสั่งเสร็จเด็ดขาดแล้ว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th-TH" b="1" dirty="0" smtClean="0"/>
              <a:t>เรื่องที่อาจไม่รับพิจารณา </a:t>
            </a:r>
            <a:endParaRPr lang="th-TH" b="1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608512" cy="4680519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th-TH" sz="2800" b="1" dirty="0" smtClean="0"/>
              <a:t>เรื่องที่ไม่ระบุพยานหลักฐาน/พฤติการณ์แห่งการกระทำที่เพียงพอ...</a:t>
            </a:r>
          </a:p>
          <a:p>
            <a:pPr marL="457200" indent="-457200">
              <a:buAutoNum type="arabicPeriod"/>
            </a:pPr>
            <a:r>
              <a:rPr lang="th-TH" sz="2800" b="1" dirty="0" smtClean="0"/>
              <a:t>เรื่องที่ล่วงเลยมาแล้วเกินห้าปีนับแต่วันกระทำผิดจนถึงวันที่ถูกกล่าวหา และ พยานหลักฐานไม่เพียงพอ</a:t>
            </a:r>
          </a:p>
          <a:p>
            <a:pPr marL="457200" indent="-457200">
              <a:buAutoNum type="arabicPeriod"/>
            </a:pPr>
            <a:r>
              <a:rPr lang="th-TH" sz="2800" b="1" dirty="0" smtClean="0"/>
              <a:t>เรื่องที่คณะกรรมการ </a:t>
            </a:r>
            <a:r>
              <a:rPr lang="th-TH" sz="2800" b="1" dirty="0" err="1" smtClean="0"/>
              <a:t>ป.ป.ท.</a:t>
            </a:r>
            <a:r>
              <a:rPr lang="th-TH" sz="2800" b="1" dirty="0" smtClean="0"/>
              <a:t> เห็นว่า ไม่ใช่กรณีผิดวินัยร้ายแรง</a:t>
            </a:r>
          </a:p>
          <a:p>
            <a:pPr marL="457200" indent="-457200">
              <a:buAutoNum type="arabicPeriod"/>
            </a:pPr>
            <a:r>
              <a:rPr lang="th-TH" sz="2800" b="1" dirty="0" smtClean="0"/>
              <a:t>เรื่องที่องค์กรบริหารงานบุคคลหรือหน่วยงานรัฐกำลังพิจารณา หรือพิจารณายุติแล้ว / ไม่มีเหตุแสดงว่าพิจารณาไม่ชอบ</a:t>
            </a:r>
          </a:p>
          <a:p>
            <a:pPr marL="457200" indent="-457200">
              <a:buAutoNum type="arabicPeriod"/>
            </a:pP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932040" y="1988840"/>
            <a:ext cx="4032448" cy="4680520"/>
          </a:xfrm>
          <a:ln w="1905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th-TH" sz="2800" dirty="0" smtClean="0"/>
              <a:t>1.   เรื่องที่ไม่ระบุพยานหลักฐาน/พฤติการณ์แห่งการกระทำที่เพียงพอที่จะดำเนินการไต่สวนข้อเท็จจริง</a:t>
            </a:r>
          </a:p>
          <a:p>
            <a:pPr>
              <a:buNone/>
            </a:pPr>
            <a:r>
              <a:rPr lang="th-TH" sz="2800" dirty="0" smtClean="0"/>
              <a:t>2.   เรื่องที่ล่วงเลยมาแล้วเกินห้าปีนับแต่วันกระทำผิดจนถึงวันที่ถูกกล่าวหา และ พยานหลักฐานไม่เพียงพอ</a:t>
            </a:r>
          </a:p>
          <a:p>
            <a:pPr>
              <a:buNone/>
            </a:pPr>
            <a:r>
              <a:rPr lang="th-TH" sz="2800" dirty="0" smtClean="0"/>
              <a:t>3.    เรื่องที่คณะกรรมการ ป.ป.ช. เห็นว่า การดำเนินการต่อผู้ถูกกล่าวหาตามกฎหมายอื่นเป็นไปโดยชอบฯ</a:t>
            </a:r>
            <a:endParaRPr lang="th-TH" sz="2800" dirty="0"/>
          </a:p>
        </p:txBody>
      </p:sp>
      <p:sp>
        <p:nvSpPr>
          <p:cNvPr id="7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4608512" cy="6397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sz="3200" dirty="0" err="1" smtClean="0"/>
              <a:t>ป.ป.ท.</a:t>
            </a:r>
            <a:r>
              <a:rPr lang="th-TH" sz="3200" dirty="0" smtClean="0"/>
              <a:t>  (มาตรา 27 ก.มาตรการฯ)</a:t>
            </a:r>
            <a:endParaRPr lang="th-TH" sz="3200" dirty="0"/>
          </a:p>
        </p:txBody>
      </p:sp>
      <p:sp>
        <p:nvSpPr>
          <p:cNvPr id="8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4032448" cy="6397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sz="3200" dirty="0" smtClean="0"/>
              <a:t>ป.ป.ช. (ม. 87 ก.ประกอบ </a:t>
            </a:r>
            <a:r>
              <a:rPr lang="th-TH" sz="3200" dirty="0" err="1" smtClean="0"/>
              <a:t>รธน.</a:t>
            </a:r>
            <a:r>
              <a:rPr lang="th-TH" sz="3200" dirty="0" smtClean="0"/>
              <a:t>ฯ)</a:t>
            </a:r>
            <a:endParaRPr lang="th-TH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864096"/>
          </a:xfrm>
        </p:spPr>
        <p:txBody>
          <a:bodyPr/>
          <a:lstStyle/>
          <a:p>
            <a:r>
              <a:rPr lang="th-TH" sz="6000" b="1" dirty="0" smtClean="0">
                <a:solidFill>
                  <a:srgbClr val="FFFF00"/>
                </a:solidFill>
              </a:rPr>
              <a:t>ความหมายของ “ทุจริตในภาครัฐ”</a:t>
            </a:r>
            <a:endParaRPr lang="th-TH" sz="8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140968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rgbClr val="99FF33"/>
                </a:solidFill>
              </a:rPr>
              <a:t>มาตรา 3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หมายความว่า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ทุจริตต่อหน้าที่ </a:t>
            </a:r>
          </a:p>
          <a:p>
            <a:pPr algn="ctr"/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ประพฤติมิชอบ 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ในภาครัฐ</a:t>
            </a:r>
          </a:p>
          <a:p>
            <a:pPr algn="thaiDist"/>
            <a:endParaRPr lang="th-TH" sz="4400" b="1" dirty="0"/>
          </a:p>
        </p:txBody>
      </p:sp>
      <p:pic>
        <p:nvPicPr>
          <p:cNvPr id="4" name="Picture 5" descr="C:\Documents and Settings\Administrator\My Documents\My Pictures\tn-5-255 (1)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60648"/>
            <a:ext cx="200373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0"/>
            <a:ext cx="871296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“ทุจริตต่อหน้าที่”</a:t>
            </a: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“ทุจริตต่อหน้าที่”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หมายความว่า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ปฏิบัติหรือละเว้นการปฏิบัติอย่างใดในตำแหน่งหรือหน้าที่  ทั้งนี้ เพื่อแสวงหาประโยชน์ที่มิควรได้โดยชอบสำหรับตนเองหรือผู้อื่น 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รือปฏิบัติหรือละเว้นการปฏิบัติอย่างใดในพฤติการณ์ที่อาจทำให้ผู้อื่นเชื่อว่ามีตำแหน่งหรือหน้าที่ทั้งที่ตนมิได้มีตำแหน่งหรือหน้าที่นั้น  ทั้งนี้ เพื่อแสวงหาประโยชน์ที่มิควรได้โดยชอบสำหรับตนเองหรือผู้อื่น (ต่อ) 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47667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หรือใช้อำนาจในตำแหน่งหรือหน้าที่นั้น ทั้งนี้ เพื่อแสวงหาประโยชน์ที่มิควรได้โดยชอบสำหรับตนเองหรือผู้อื่น  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หรือกระทำการอันเป็นความผิดต่อตำแหน่งหน้าที่ราชการ </a:t>
            </a:r>
            <a:r>
              <a:rPr lang="th-TH" sz="48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(ป.อาญา ม. </a:t>
            </a:r>
            <a:r>
              <a:rPr lang="en-US" sz="48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147 – 166</a:t>
            </a:r>
            <a:r>
              <a:rPr lang="th-TH" sz="48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หรือความผิดต่อตำแหน่งหน้าที่ในการยุติธรรมตามประมวลกฎหมายอาญาหรือตามกฎหมายอื่น</a:t>
            </a:r>
            <a:endParaRPr lang="th-TH" sz="6600" b="1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520" y="1772816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“ประพฤติมิชอบ”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หมายความว่า                    ใช้อำนาจในตำแหน่งหรือหน้าที่                     อันเป็นการฝ่าฝืนกฎหมาย  ระเบียบ  คำสั่ง  หรือมติคณะรัฐมนตรีที่มุ่งหมายจะควบคุมดูแลการรับ  การเก็บรักษา  หรือการใช้ 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เงินหรือทรัพย์สินของแผ่นดิน</a:t>
            </a:r>
            <a:endParaRPr lang="th-TH" sz="4800" b="1" dirty="0">
              <a:solidFill>
                <a:schemeClr val="tx1">
                  <a:lumMod val="8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16013" y="404812"/>
            <a:ext cx="7570788" cy="2482850"/>
            <a:chOff x="852" y="255"/>
            <a:chExt cx="4769" cy="1564"/>
          </a:xfrm>
        </p:grpSpPr>
        <p:sp>
          <p:nvSpPr>
            <p:cNvPr id="3078" name="Text Box 2"/>
            <p:cNvSpPr txBox="1">
              <a:spLocks noChangeArrowheads="1"/>
            </p:cNvSpPr>
            <p:nvPr/>
          </p:nvSpPr>
          <p:spPr bwMode="auto">
            <a:xfrm>
              <a:off x="852" y="255"/>
              <a:ext cx="3357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6600" b="1" dirty="0" smtClean="0">
                  <a:solidFill>
                    <a:schemeClr val="folHlink"/>
                  </a:solidFill>
                  <a:latin typeface="Angsana New" pitchFamily="18" charset="-34"/>
                </a:rPr>
                <a:t>“ ประพฤติมิชอบ ”</a:t>
              </a:r>
              <a:endParaRPr lang="th-TH" sz="6600" b="1" dirty="0">
                <a:solidFill>
                  <a:schemeClr val="folHlink"/>
                </a:solidFill>
                <a:latin typeface="Angsana New" pitchFamily="18" charset="-34"/>
              </a:endParaRPr>
            </a:p>
          </p:txBody>
        </p:sp>
        <p:graphicFrame>
          <p:nvGraphicFramePr>
            <p:cNvPr id="3074" name="Object 1024"/>
            <p:cNvGraphicFramePr>
              <a:graphicFrameLocks noChangeAspect="1"/>
            </p:cNvGraphicFramePr>
            <p:nvPr/>
          </p:nvGraphicFramePr>
          <p:xfrm>
            <a:off x="4286" y="346"/>
            <a:ext cx="1335" cy="1473"/>
          </p:xfrm>
          <a:graphic>
            <a:graphicData uri="http://schemas.openxmlformats.org/presentationml/2006/ole">
              <p:oleObj spid="_x0000_s3074" name="Clip" r:id="rId3" imgW="1200240" imgH="132408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251520" y="260648"/>
            <a:ext cx="1800200" cy="17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99792" y="548680"/>
            <a:ext cx="5760640" cy="1107996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6600" b="1" dirty="0" smtClean="0">
                <a:solidFill>
                  <a:srgbClr val="F8F8F8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ประมวลกฎหมายอาญา</a:t>
            </a:r>
            <a:endParaRPr lang="th-TH" sz="6600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539552" y="1916832"/>
            <a:ext cx="79928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มาตรา 157 ผู้ใดเป็นเจ้าพนักงาน ปฏิบัติหรือละเว้นการปฏิบัติหน้าที่โดยมิชอบ เพื่อให้เกิดความเสียหายแก่ผู้หนึ่งผู้ใด หรือปฏิบัติหรือละเว้นการปฏิบัติหน้าที่โดยทุจริต ต้องระวางโทษจำคุกตั้งแต่หนึ่งถึงสิบปี หรือปรับตั้งแต่สองพันบาทถึงสองหมื่นบาท หรือทั้งจำทั้งปรับ</a:t>
            </a:r>
            <a:endParaRPr lang="en-US" sz="2800" b="1" dirty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u="sng" dirty="0"/>
              <a:t>สภาพ</a:t>
            </a:r>
            <a:r>
              <a:rPr lang="th-TH" sz="4800" b="1" u="sng" dirty="0" smtClean="0"/>
              <a:t>ปัญหานำไปสู่การ</a:t>
            </a:r>
            <a:r>
              <a:rPr lang="th-TH" sz="4800" b="1" u="sng" dirty="0"/>
              <a:t>ทุจริตคอร์รัปชัน</a:t>
            </a:r>
          </a:p>
        </p:txBody>
      </p:sp>
      <p:sp>
        <p:nvSpPr>
          <p:cNvPr id="202775" name="Oval 23"/>
          <p:cNvSpPr>
            <a:spLocks noChangeArrowheads="1"/>
          </p:cNvSpPr>
          <p:nvPr/>
        </p:nvSpPr>
        <p:spPr bwMode="auto">
          <a:xfrm>
            <a:off x="428596" y="2786058"/>
            <a:ext cx="3429024" cy="196691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  <a:cs typeface="Angsana New" pitchFamily="18" charset="-34"/>
              </a:rPr>
              <a:t>กระแสบริโภคนิยม 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cs typeface="Angsana New" pitchFamily="18" charset="-34"/>
              </a:rPr>
              <a:t>วัตถุนิยม</a:t>
            </a:r>
            <a:endParaRPr lang="en-GB" sz="4400" b="1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202781" name="Oval 29"/>
          <p:cNvSpPr>
            <a:spLocks noChangeArrowheads="1"/>
          </p:cNvSpPr>
          <p:nvPr/>
        </p:nvSpPr>
        <p:spPr bwMode="auto">
          <a:xfrm>
            <a:off x="1500166" y="4786322"/>
            <a:ext cx="3128986" cy="207167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</a:rPr>
              <a:t>กระบวนการยุติธรรม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</a:rPr>
              <a:t>ไม่เข้มแข็ง</a:t>
            </a:r>
            <a:endParaRPr lang="en-GB" sz="4000" b="1" dirty="0">
              <a:solidFill>
                <a:srgbClr val="FF0000"/>
              </a:solidFill>
              <a:latin typeface="Browallia New" pitchFamily="34" charset="-34"/>
            </a:endParaRPr>
          </a:p>
        </p:txBody>
      </p:sp>
      <p:sp>
        <p:nvSpPr>
          <p:cNvPr id="202785" name="Oval 33"/>
          <p:cNvSpPr>
            <a:spLocks noChangeArrowheads="1"/>
          </p:cNvSpPr>
          <p:nvPr/>
        </p:nvSpPr>
        <p:spPr bwMode="auto">
          <a:xfrm>
            <a:off x="4876800" y="4857760"/>
            <a:ext cx="2838472" cy="200024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Browallia New" pitchFamily="34" charset="-34"/>
              </a:rPr>
              <a:t>การบริหารของรัฐ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Browallia New" pitchFamily="34" charset="-34"/>
              </a:rPr>
              <a:t>ขาด </a:t>
            </a:r>
            <a:r>
              <a:rPr lang="th-TH" sz="4000" b="1" dirty="0" err="1" smtClean="0">
                <a:solidFill>
                  <a:srgbClr val="FF0000"/>
                </a:solidFill>
                <a:latin typeface="Browallia New" pitchFamily="34" charset="-34"/>
              </a:rPr>
              <a:t>ปสภ.</a:t>
            </a:r>
            <a:endParaRPr lang="en-GB" sz="4000" b="1" dirty="0">
              <a:solidFill>
                <a:srgbClr val="FF0000"/>
              </a:solidFill>
              <a:latin typeface="Browallia New" pitchFamily="34" charset="-34"/>
            </a:endParaRPr>
          </a:p>
        </p:txBody>
      </p:sp>
      <p:sp>
        <p:nvSpPr>
          <p:cNvPr id="202786" name="Oval 34"/>
          <p:cNvSpPr>
            <a:spLocks noChangeArrowheads="1"/>
          </p:cNvSpPr>
          <p:nvPr/>
        </p:nvSpPr>
        <p:spPr bwMode="auto">
          <a:xfrm>
            <a:off x="3071802" y="1071546"/>
            <a:ext cx="3286148" cy="203835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137160" bIns="137160" anchor="ctr"/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</a:rPr>
              <a:t>โครงสร้างสังคมไทย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</a:rPr>
              <a:t>ระบบอุปถัมภ์</a:t>
            </a:r>
            <a:endParaRPr lang="en-GB" sz="4000" b="1" dirty="0">
              <a:solidFill>
                <a:srgbClr val="FF0000"/>
              </a:solidFill>
              <a:latin typeface="Browallia New" pitchFamily="34" charset="-34"/>
            </a:endParaRPr>
          </a:p>
        </p:txBody>
      </p:sp>
      <p:sp>
        <p:nvSpPr>
          <p:cNvPr id="202787" name="Oval 35"/>
          <p:cNvSpPr>
            <a:spLocks noChangeArrowheads="1"/>
          </p:cNvSpPr>
          <p:nvPr/>
        </p:nvSpPr>
        <p:spPr bwMode="auto">
          <a:xfrm>
            <a:off x="5214942" y="2643182"/>
            <a:ext cx="3733808" cy="210979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th-TH" sz="2800" b="1" dirty="0">
              <a:solidFill>
                <a:srgbClr val="CC3300"/>
              </a:solidFill>
              <a:cs typeface="Angsana New" pitchFamily="18" charset="-34"/>
            </a:endParaRPr>
          </a:p>
          <a:p>
            <a:pPr algn="ctr"/>
            <a:r>
              <a:rPr lang="th-TH" sz="4000" b="1" dirty="0">
                <a:solidFill>
                  <a:srgbClr val="FF0000"/>
                </a:solidFill>
                <a:cs typeface="Angsana New" pitchFamily="18" charset="-34"/>
              </a:rPr>
              <a:t>ความเบื่อหน่ายและ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cs typeface="Angsana New" pitchFamily="18" charset="-34"/>
              </a:rPr>
              <a:t>เพิกเฉยของประชาชน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cs typeface="Angsana New" pitchFamily="18" charset="-34"/>
              </a:rPr>
              <a:t>ต่อการทุจริต</a:t>
            </a:r>
            <a:endParaRPr lang="en-GB" sz="2800" b="1" dirty="0">
              <a:solidFill>
                <a:srgbClr val="FF0000"/>
              </a:solidFill>
              <a:cs typeface="Angsana New" pitchFamily="18" charset="-34"/>
            </a:endParaRPr>
          </a:p>
          <a:p>
            <a:pPr algn="ctr"/>
            <a:endParaRPr lang="en-GB" sz="3200" b="1" dirty="0">
              <a:solidFill>
                <a:srgbClr val="CC3300"/>
              </a:solidFill>
              <a:latin typeface="Browallia New" pitchFamily="34" charset="-34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611938" y="1714488"/>
            <a:ext cx="2532062" cy="9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3"/>
              </a:spcBef>
            </a:pPr>
            <a:r>
              <a:rPr lang="th-TH" sz="2800" b="1" dirty="0"/>
              <a:t>ขาดความตื่นตัว,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จิตสำนึกสาธารณะ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14282" y="1428736"/>
            <a:ext cx="2714644" cy="141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3"/>
              </a:spcBef>
            </a:pPr>
            <a:r>
              <a:rPr lang="th-TH" sz="2800" b="1" dirty="0"/>
              <a:t>ค่าตอบแทน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ไม่เหมาะสม, ความโลภ,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ใช้จ่ายเกินตัว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4786322"/>
            <a:ext cx="1500166" cy="18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3"/>
              </a:spcBef>
            </a:pPr>
            <a:r>
              <a:rPr lang="th-TH" sz="2800" b="1" dirty="0"/>
              <a:t>กฎหมาย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ไม่รัดกุม ,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การบังคับใช้</a:t>
            </a:r>
          </a:p>
          <a:p>
            <a:pPr>
              <a:spcBef>
                <a:spcPts val="63"/>
              </a:spcBef>
            </a:pPr>
            <a:r>
              <a:rPr lang="th-TH" sz="2800" b="1" dirty="0"/>
              <a:t>ไม่เข้มงวด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715272" y="4786322"/>
            <a:ext cx="14287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3"/>
              </a:spcBef>
            </a:pPr>
            <a:r>
              <a:rPr lang="th-TH" sz="2800" b="1" dirty="0"/>
              <a:t>ขาดการ</a:t>
            </a:r>
            <a:r>
              <a:rPr lang="th-TH" sz="2800" b="1" dirty="0" smtClean="0"/>
              <a:t>ตรวจสอบจริยธรรม</a:t>
            </a:r>
            <a:r>
              <a:rPr lang="th-TH" sz="2800" b="1" dirty="0"/>
              <a:t>คุณธรรม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5" grpId="0" animBg="1" autoUpdateAnimBg="0"/>
      <p:bldP spid="202781" grpId="0" animBg="1" autoUpdateAnimBg="0"/>
      <p:bldP spid="202785" grpId="0" animBg="1" autoUpdateAnimBg="0"/>
      <p:bldP spid="202786" grpId="0" animBg="1" autoUpdateAnimBg="0"/>
      <p:bldP spid="20278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pacc_logo_b"/>
          <p:cNvPicPr>
            <a:picLocks noChangeAspect="1" noChangeArrowheads="1"/>
          </p:cNvPicPr>
          <p:nvPr/>
        </p:nvPicPr>
        <p:blipFill>
          <a:blip r:embed="rId2" cstate="print">
            <a:lum bright="30000" contrast="50000"/>
          </a:blip>
          <a:srcRect/>
          <a:stretch>
            <a:fillRect/>
          </a:stretch>
        </p:blipFill>
        <p:spPr bwMode="auto">
          <a:xfrm>
            <a:off x="323528" y="188640"/>
            <a:ext cx="1728192" cy="16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2771800" y="428471"/>
            <a:ext cx="6048672" cy="1107996"/>
          </a:xfrm>
          <a:prstGeom prst="rect">
            <a:avLst/>
          </a:prstGeom>
          <a:solidFill>
            <a:srgbClr val="0000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th-TH" sz="6600" b="1" dirty="0" smtClean="0">
                <a:solidFill>
                  <a:srgbClr val="F8F8F8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ประมวลกฎหมายอาญา</a:t>
            </a:r>
            <a:endParaRPr lang="th-TH" sz="6600" b="1" dirty="0">
              <a:solidFill>
                <a:srgbClr val="FFFF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467544" y="1988840"/>
            <a:ext cx="8064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 eaLnBrk="1" hangingPunct="1"/>
            <a:r>
              <a:rPr lang="th-TH" sz="2800" dirty="0" smtClean="0">
                <a:solidFill>
                  <a:schemeClr val="tx2"/>
                </a:solidFill>
              </a:rPr>
              <a:t>	</a:t>
            </a:r>
            <a:r>
              <a:rPr lang="th-TH" sz="4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มาตรา 147  ผู้ใดเป็นเจ้าพนักงานมีหน้าที่ซื้อ ทำ จัดการ หรือรักษาทรัพย์ใด  เบียดบังเอาทรัพย์นั้นเป็นของตน หรือผู้อื่นโดยทุจริต หรือโดยทุจริตยอมให้ผู้อื่นเอาทรัพย์นั้นไปเสีย  ต้องระวางโทษจำคุกตั้งแต่ห้าปีถึงยี่สิบปี หรือจำคุกตลอดชีวิต และปรับตั้งแต่สองพันบาทถึงสี่หมื่นบาท</a:t>
            </a:r>
            <a:endParaRPr lang="en-US" sz="44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1" grpId="0" animBg="1"/>
      <p:bldP spid="7342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071546"/>
            <a:ext cx="4316413" cy="43164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4038600" y="1101725"/>
            <a:ext cx="4316413" cy="43164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928662" y="3714752"/>
            <a:ext cx="3360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sz="4800" b="1" dirty="0">
                <a:cs typeface="Cordia New" pitchFamily="34" charset="-34"/>
              </a:rPr>
              <a:t>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เป็นเจ้าหน้าที่รัฐ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4572000" y="1484784"/>
            <a:ext cx="30972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มีอำนาจหน้าที่</a:t>
            </a:r>
            <a:endParaRPr lang="th-TH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6978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2143140" cy="2357454"/>
          </a:xfrm>
          <a:prstGeom prst="rect">
            <a:avLst/>
          </a:prstGeom>
          <a:noFill/>
        </p:spPr>
      </p:pic>
      <p:pic>
        <p:nvPicPr>
          <p:cNvPr id="8" name="Picture 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3124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864096"/>
          </a:xfrm>
        </p:spPr>
        <p:txBody>
          <a:bodyPr/>
          <a:lstStyle/>
          <a:p>
            <a:r>
              <a:rPr lang="th-TH" sz="4800" dirty="0" smtClean="0">
                <a:solidFill>
                  <a:srgbClr val="FFFF00"/>
                </a:solidFill>
              </a:rPr>
              <a:t>“เจ้าหน้าที่รัฐ” </a:t>
            </a:r>
            <a:endParaRPr lang="th-TH" sz="4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/>
              <a:t>  </a:t>
            </a:r>
            <a:r>
              <a:rPr lang="th-TH" sz="3200" b="1" dirty="0" smtClean="0">
                <a:solidFill>
                  <a:srgbClr val="99FF33"/>
                </a:solidFill>
              </a:rPr>
              <a:t>ผู้ดำรงตำแหน่งทางการเมือง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ข้าราชการ หรือพนักงานส่วนท้องถิ่นซึ่งมีตำแหน่ง หรือเงินเดือนประจำ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พนักงาน หรือบุคคลผู้ปฏิบัติงานในรัฐวิสาหกิจ หรือหน่วยงานของรัฐ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</a:t>
            </a:r>
            <a:r>
              <a:rPr lang="th-TH" sz="3200" b="1" dirty="0" smtClean="0">
                <a:solidFill>
                  <a:srgbClr val="99FF33"/>
                </a:solidFill>
              </a:rPr>
              <a:t>ผู้บริหารท้องถิ่นและสมาชิกสภาท้องถิ่นซึ่งมิใช่ผู้ดำรงตำแหน่งทางการเมือง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เจ้าพนักงานตามกฎหมายว่าด้วยลักษณะปกครองท้องที่ 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กรรมการ อนุกรรมการ   ลูกจ้างของส่วนราชการ รัฐวิสาหกิจ หรือหน่วยงานของรัฐ</a:t>
            </a:r>
          </a:p>
          <a:p>
            <a:pPr>
              <a:buFont typeface="Arial" pitchFamily="34" charset="0"/>
              <a:buChar char="•"/>
            </a:pPr>
            <a:r>
              <a:rPr lang="th-TH" sz="3200" b="1" dirty="0" smtClean="0"/>
              <a:t> บุคคล  หรือคณะบุคคลซึ่งใช้อำนาจ หรือได้รับมอบให้ใช้อำนาจทางการปกครองของรัฐในการดำเนินการอย่างใดอย่างหนึ่งตามกฎหมาย ไม่ว่าจะเป็นการจัดตั้งขึ้นในระบบราชการ รัฐวิสาหกิจ หรือกิจการอื่นของรัฐ</a:t>
            </a:r>
            <a:endParaRPr lang="th-TH" sz="32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วงรี 11">
            <a:hlinkClick r:id="rId2" action="ppaction://hlinksldjump"/>
          </p:cNvPr>
          <p:cNvSpPr/>
          <p:nvPr/>
        </p:nvSpPr>
        <p:spPr>
          <a:xfrm>
            <a:off x="2555776" y="764704"/>
            <a:ext cx="3312368" cy="3117552"/>
          </a:xfrm>
          <a:prstGeom prst="ellipse">
            <a:avLst/>
          </a:prstGeom>
          <a:solidFill>
            <a:srgbClr val="0000FF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เป็น</a:t>
            </a:r>
          </a:p>
          <a:p>
            <a:pPr algn="ctr"/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เจ้าหน้าที่รัฐ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3779912" y="2924944"/>
            <a:ext cx="3240360" cy="3024336"/>
          </a:xfrm>
          <a:prstGeom prst="ellipse">
            <a:avLst/>
          </a:prstGeom>
          <a:solidFill>
            <a:srgbClr val="0000FF">
              <a:alpha val="4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มีอำนาจ       หน้าที่ที่ถูกกล่าวหา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th-TH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15" name="วงรี 14">
            <a:hlinkClick r:id="rId3" action="ppaction://hlinksldjump"/>
          </p:cNvPr>
          <p:cNvSpPr/>
          <p:nvPr/>
        </p:nvSpPr>
        <p:spPr>
          <a:xfrm>
            <a:off x="1115616" y="2924944"/>
            <a:ext cx="3312368" cy="3024336"/>
          </a:xfrm>
          <a:prstGeom prst="ellipse">
            <a:avLst/>
          </a:prstGeom>
          <a:solidFill>
            <a:srgbClr val="0000FF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พฤติการณ์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ทุจริตต่อหน้าที่ 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/ประพฤติมิชอบ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20" name="สามเหลี่ยมหน้าจั่ว 19">
            <a:hlinkClick r:id="rId4" action="ppaction://hlinksldjump"/>
          </p:cNvPr>
          <p:cNvSpPr/>
          <p:nvPr/>
        </p:nvSpPr>
        <p:spPr>
          <a:xfrm>
            <a:off x="3779912" y="3429000"/>
            <a:ext cx="720080" cy="576064"/>
          </a:xfrm>
          <a:prstGeom prst="triangle">
            <a:avLst>
              <a:gd name="adj" fmla="val 465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 bwMode="auto">
          <a:xfrm flipV="1">
            <a:off x="4067944" y="3861048"/>
            <a:ext cx="0" cy="2016224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403648" y="5877272"/>
            <a:ext cx="367240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/>
              <a:t>ไต่สวนข้อเท็จจริง</a:t>
            </a:r>
            <a:endParaRPr lang="th-TH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324036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/>
              <a:t>ตรวจสอบข้อเท็จจริง</a:t>
            </a:r>
            <a:endParaRPr lang="th-TH" sz="4000" b="1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 bwMode="auto">
          <a:xfrm>
            <a:off x="1043608" y="908720"/>
            <a:ext cx="1008112" cy="3024336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ลูกศรเชื่อมต่อแบบตรง 15"/>
          <p:cNvCxnSpPr/>
          <p:nvPr/>
        </p:nvCxnSpPr>
        <p:spPr bwMode="auto">
          <a:xfrm>
            <a:off x="2411760" y="908720"/>
            <a:ext cx="2664296" cy="3024336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ลูกศรเชื่อมต่อแบบตรง 17"/>
          <p:cNvCxnSpPr>
            <a:stCxn id="8" idx="2"/>
          </p:cNvCxnSpPr>
          <p:nvPr/>
        </p:nvCxnSpPr>
        <p:spPr bwMode="auto">
          <a:xfrm>
            <a:off x="1799692" y="896526"/>
            <a:ext cx="1044116" cy="1524362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48064" y="6165304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(อาจยกตัวอย่าง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คดีในขั้นตอน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นี้)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Picture 5" descr="C:\Documents and Settings\Administrator\My Documents\My Pictures\tn-5-255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60648"/>
            <a:ext cx="1944216" cy="188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85860"/>
            <a:ext cx="2214578" cy="2234885"/>
          </a:xfrm>
          <a:prstGeom prst="rect">
            <a:avLst/>
          </a:prstGeom>
          <a:noFill/>
        </p:spPr>
      </p:pic>
      <p:pic>
        <p:nvPicPr>
          <p:cNvPr id="125957" name="Picture 5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1952531" cy="2076261"/>
          </a:xfrm>
          <a:prstGeom prst="rect">
            <a:avLst/>
          </a:prstGeom>
          <a:noFill/>
        </p:spPr>
      </p:pic>
      <p:pic>
        <p:nvPicPr>
          <p:cNvPr id="125958" name="Picture 6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2214578" cy="1865378"/>
          </a:xfrm>
          <a:prstGeom prst="rect">
            <a:avLst/>
          </a:prstGeom>
          <a:noFill/>
        </p:spPr>
      </p:pic>
      <p:pic>
        <p:nvPicPr>
          <p:cNvPr id="125959" name="Picture 7" descr="C:\Program Files (x86)\Microsoft Office\MEDIA\CAGCAT10\j018329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357298"/>
            <a:ext cx="1723644" cy="1848917"/>
          </a:xfrm>
          <a:prstGeom prst="rect">
            <a:avLst/>
          </a:prstGeom>
          <a:noFill/>
        </p:spPr>
      </p:pic>
      <p:pic>
        <p:nvPicPr>
          <p:cNvPr id="125960" name="Picture 8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1903" y="1428737"/>
            <a:ext cx="1392186" cy="1856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1472" y="50004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33CC"/>
                </a:solidFill>
              </a:rPr>
              <a:t>who</a:t>
            </a:r>
            <a:endParaRPr lang="th-TH" sz="4800" b="1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57166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</a:rPr>
              <a:t>what</a:t>
            </a:r>
            <a:endParaRPr lang="th-TH" sz="4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42860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9FF33"/>
                </a:solidFill>
              </a:rPr>
              <a:t>where</a:t>
            </a:r>
            <a:endParaRPr lang="th-TH" sz="4800" b="1" dirty="0">
              <a:solidFill>
                <a:srgbClr val="99FF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50100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when</a:t>
            </a:r>
            <a:endParaRPr lang="th-TH" sz="48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386104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How</a:t>
            </a:r>
            <a:endParaRPr lang="th-TH" sz="4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50100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33CC"/>
                </a:solidFill>
              </a:rPr>
              <a:t>why</a:t>
            </a:r>
            <a:endParaRPr lang="th-TH" sz="4800" b="1" dirty="0">
              <a:solidFill>
                <a:srgbClr val="FF33CC"/>
              </a:solidFill>
            </a:endParaRPr>
          </a:p>
        </p:txBody>
      </p:sp>
      <p:pic>
        <p:nvPicPr>
          <p:cNvPr id="200705" name="Picture 1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365104"/>
            <a:ext cx="1600200" cy="180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1026"/>
          <p:cNvSpPr>
            <a:spLocks noChangeArrowheads="1"/>
          </p:cNvSpPr>
          <p:nvPr/>
        </p:nvSpPr>
        <p:spPr bwMode="auto">
          <a:xfrm>
            <a:off x="179513" y="232975"/>
            <a:ext cx="2661660" cy="6275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1422" tIns="45711" rIns="91422" bIns="45711" anchor="ctr">
            <a:spAutoFit/>
          </a:bodyPr>
          <a:lstStyle/>
          <a:p>
            <a:pPr defTabSz="914877"/>
            <a:r>
              <a:rPr lang="th-TH" sz="2300" b="1" dirty="0" smtClean="0">
                <a:solidFill>
                  <a:schemeClr val="bg1"/>
                </a:solidFill>
              </a:rPr>
              <a:t>การร้องเรียนกล่าวหา</a:t>
            </a:r>
            <a:endParaRPr lang="th-TH" sz="2300" b="1" dirty="0">
              <a:solidFill>
                <a:schemeClr val="bg1"/>
              </a:solidFill>
            </a:endParaRPr>
          </a:p>
        </p:txBody>
      </p:sp>
      <p:sp>
        <p:nvSpPr>
          <p:cNvPr id="393219" name="Oval 1027"/>
          <p:cNvSpPr>
            <a:spLocks noChangeArrowheads="1"/>
          </p:cNvSpPr>
          <p:nvPr/>
        </p:nvSpPr>
        <p:spPr bwMode="auto">
          <a:xfrm>
            <a:off x="7592787" y="257176"/>
            <a:ext cx="1387928" cy="11715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 anchor="ctr">
            <a:spAutoFit/>
          </a:bodyPr>
          <a:lstStyle/>
          <a:p>
            <a:pPr defTabSz="914877"/>
            <a:r>
              <a:rPr lang="th-TH" sz="2300" b="1" dirty="0">
                <a:solidFill>
                  <a:schemeClr val="bg1"/>
                </a:solidFill>
              </a:rPr>
              <a:t>พนักงานสอบสวน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585029" y="2823209"/>
            <a:ext cx="2590800" cy="510242"/>
            <a:chOff x="2592" y="2352"/>
            <a:chExt cx="1632" cy="6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272" name="Rectangle 1029"/>
            <p:cNvSpPr>
              <a:spLocks noChangeArrowheads="1"/>
            </p:cNvSpPr>
            <p:nvPr/>
          </p:nvSpPr>
          <p:spPr bwMode="auto">
            <a:xfrm>
              <a:off x="2592" y="2352"/>
              <a:ext cx="1632" cy="6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8366" tIns="39183" rIns="78366" bIns="39183">
              <a:spAutoFit/>
            </a:bodyPr>
            <a:lstStyle/>
            <a:p>
              <a:endParaRPr lang="th-TH"/>
            </a:p>
          </p:txBody>
        </p:sp>
        <p:sp>
          <p:nvSpPr>
            <p:cNvPr id="52273" name="Text Box 1030"/>
            <p:cNvSpPr txBox="1">
              <a:spLocks noChangeArrowheads="1"/>
            </p:cNvSpPr>
            <p:nvPr/>
          </p:nvSpPr>
          <p:spPr bwMode="auto">
            <a:xfrm>
              <a:off x="2655" y="2375"/>
              <a:ext cx="1569" cy="5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78366" tIns="39183" rIns="78366" bIns="39183">
              <a:spAutoFit/>
            </a:bodyPr>
            <a:lstStyle/>
            <a:p>
              <a:pPr algn="ctr" defTabSz="914877">
                <a:lnSpc>
                  <a:spcPct val="90000"/>
                </a:lnSpc>
                <a:spcBef>
                  <a:spcPct val="50000"/>
                </a:spcBef>
              </a:pPr>
              <a:r>
                <a:rPr lang="th-TH" sz="2300" b="1" dirty="0">
                  <a:solidFill>
                    <a:schemeClr val="bg1"/>
                  </a:solidFill>
                </a:rPr>
                <a:t>ตั้งคณะอนุกรรมการไต่สวน</a:t>
              </a:r>
            </a:p>
          </p:txBody>
        </p:sp>
      </p:grpSp>
      <p:grpSp>
        <p:nvGrpSpPr>
          <p:cNvPr id="3" name="Group 1031"/>
          <p:cNvGrpSpPr>
            <a:grpSpLocks/>
          </p:cNvGrpSpPr>
          <p:nvPr/>
        </p:nvGrpSpPr>
        <p:grpSpPr bwMode="auto">
          <a:xfrm>
            <a:off x="1187624" y="2828926"/>
            <a:ext cx="2156109" cy="450666"/>
            <a:chOff x="4028" y="2352"/>
            <a:chExt cx="1540" cy="36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270" name="Rectangle 1032"/>
            <p:cNvSpPr>
              <a:spLocks noChangeArrowheads="1"/>
            </p:cNvSpPr>
            <p:nvPr/>
          </p:nvSpPr>
          <p:spPr bwMode="auto">
            <a:xfrm>
              <a:off x="4028" y="2352"/>
              <a:ext cx="1540" cy="3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8366" tIns="39183" rIns="78366" bIns="39183">
              <a:spAutoFit/>
            </a:bodyPr>
            <a:lstStyle/>
            <a:p>
              <a:endParaRPr lang="th-TH"/>
            </a:p>
          </p:txBody>
        </p:sp>
        <p:sp>
          <p:nvSpPr>
            <p:cNvPr id="52271" name="Text Box 1033"/>
            <p:cNvSpPr txBox="1">
              <a:spLocks noChangeArrowheads="1"/>
            </p:cNvSpPr>
            <p:nvPr/>
          </p:nvSpPr>
          <p:spPr bwMode="auto">
            <a:xfrm>
              <a:off x="4028" y="2399"/>
              <a:ext cx="1444" cy="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78366" tIns="39183" rIns="78366" bIns="39183">
              <a:spAutoFit/>
            </a:bodyPr>
            <a:lstStyle/>
            <a:p>
              <a:pPr algn="ctr" defTabSz="914877">
                <a:lnSpc>
                  <a:spcPct val="80000"/>
                </a:lnSpc>
                <a:spcBef>
                  <a:spcPct val="50000"/>
                </a:spcBef>
              </a:pPr>
              <a:r>
                <a:rPr lang="th-TH" b="1" dirty="0" smtClean="0">
                  <a:solidFill>
                    <a:schemeClr val="bg1"/>
                  </a:solidFill>
                </a:rPr>
                <a:t>ตรวจสอบข้อเท็จจริง</a:t>
              </a:r>
              <a:endParaRPr lang="th-TH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39"/>
          <p:cNvGrpSpPr>
            <a:grpSpLocks/>
          </p:cNvGrpSpPr>
          <p:nvPr/>
        </p:nvGrpSpPr>
        <p:grpSpPr bwMode="auto">
          <a:xfrm>
            <a:off x="7041244" y="5579751"/>
            <a:ext cx="1874157" cy="872338"/>
            <a:chOff x="4512" y="3480"/>
            <a:chExt cx="1104" cy="34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268" name="Rectangle 1040"/>
            <p:cNvSpPr>
              <a:spLocks noChangeArrowheads="1"/>
            </p:cNvSpPr>
            <p:nvPr/>
          </p:nvSpPr>
          <p:spPr bwMode="auto">
            <a:xfrm>
              <a:off x="4512" y="3480"/>
              <a:ext cx="1056" cy="28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8366" tIns="39183" rIns="78366" bIns="39183">
              <a:spAutoFit/>
            </a:bodyPr>
            <a:lstStyle/>
            <a:p>
              <a:endParaRPr lang="th-TH"/>
            </a:p>
          </p:txBody>
        </p:sp>
        <p:sp>
          <p:nvSpPr>
            <p:cNvPr id="52269" name="Text Box 1041"/>
            <p:cNvSpPr txBox="1">
              <a:spLocks noChangeArrowheads="1"/>
            </p:cNvSpPr>
            <p:nvPr/>
          </p:nvSpPr>
          <p:spPr bwMode="auto">
            <a:xfrm>
              <a:off x="4512" y="3504"/>
              <a:ext cx="1104" cy="3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78366" tIns="39183" rIns="78366" bIns="39183">
              <a:spAutoFit/>
            </a:bodyPr>
            <a:lstStyle/>
            <a:p>
              <a:pPr algn="ctr" defTabSz="914877">
                <a:lnSpc>
                  <a:spcPct val="80000"/>
                </a:lnSpc>
                <a:spcBef>
                  <a:spcPct val="50000"/>
                </a:spcBef>
              </a:pPr>
              <a:r>
                <a:rPr lang="th-TH" sz="2800" b="1" dirty="0">
                  <a:solidFill>
                    <a:schemeClr val="bg1"/>
                  </a:solidFill>
                </a:rPr>
                <a:t>ให้</a:t>
              </a:r>
              <a:r>
                <a:rPr lang="th-TH" sz="2800" b="1" dirty="0" smtClean="0">
                  <a:solidFill>
                    <a:schemeClr val="bg1"/>
                  </a:solidFill>
                </a:rPr>
                <a:t>ข้อกล่าวหา</a:t>
              </a:r>
              <a:endParaRPr lang="th-TH" sz="2800" b="1" dirty="0">
                <a:solidFill>
                  <a:schemeClr val="bg1"/>
                </a:solidFill>
              </a:endParaRPr>
            </a:p>
            <a:p>
              <a:pPr algn="ctr" defTabSz="914877">
                <a:lnSpc>
                  <a:spcPct val="60000"/>
                </a:lnSpc>
                <a:spcBef>
                  <a:spcPct val="20000"/>
                </a:spcBef>
              </a:pPr>
              <a:r>
                <a:rPr lang="th-TH" sz="2800" b="1" dirty="0">
                  <a:solidFill>
                    <a:schemeClr val="bg1"/>
                  </a:solidFill>
                </a:rPr>
                <a:t>ตก</a:t>
              </a:r>
              <a:r>
                <a:rPr lang="th-TH" sz="2800" b="1" dirty="0" smtClean="0">
                  <a:solidFill>
                    <a:schemeClr val="bg1"/>
                  </a:solidFill>
                </a:rPr>
                <a:t>ไป</a:t>
              </a:r>
              <a:endParaRPr lang="th-TH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3234" name="Rectangle 1042"/>
          <p:cNvSpPr>
            <a:spLocks noChangeArrowheads="1"/>
          </p:cNvSpPr>
          <p:nvPr/>
        </p:nvSpPr>
        <p:spPr bwMode="auto">
          <a:xfrm>
            <a:off x="5486401" y="5560645"/>
            <a:ext cx="1224643" cy="8002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2" tIns="45711" rIns="91422" bIns="45711" anchor="ctr">
            <a:spAutoFit/>
          </a:bodyPr>
          <a:lstStyle/>
          <a:p>
            <a:pPr defTabSz="914877"/>
            <a:r>
              <a:rPr lang="th-TH" sz="2300" b="1" dirty="0">
                <a:solidFill>
                  <a:schemeClr val="bg1"/>
                </a:solidFill>
              </a:rPr>
              <a:t>มี</a:t>
            </a:r>
            <a:r>
              <a:rPr lang="th-TH" sz="2300" b="1" dirty="0" smtClean="0">
                <a:solidFill>
                  <a:schemeClr val="bg1"/>
                </a:solidFill>
              </a:rPr>
              <a:t>มูลวินัยและหรืออาญา </a:t>
            </a:r>
            <a:endParaRPr lang="th-TH" sz="2300" b="1" dirty="0">
              <a:solidFill>
                <a:schemeClr val="bg1"/>
              </a:solidFill>
            </a:endParaRPr>
          </a:p>
        </p:txBody>
      </p:sp>
      <p:grpSp>
        <p:nvGrpSpPr>
          <p:cNvPr id="5" name="Group 1043"/>
          <p:cNvGrpSpPr>
            <a:grpSpLocks/>
          </p:cNvGrpSpPr>
          <p:nvPr/>
        </p:nvGrpSpPr>
        <p:grpSpPr bwMode="auto">
          <a:xfrm>
            <a:off x="5410201" y="3688079"/>
            <a:ext cx="1905000" cy="816051"/>
            <a:chOff x="4320" y="1968"/>
            <a:chExt cx="1200" cy="6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2266" name="AutoShape 1044"/>
            <p:cNvSpPr>
              <a:spLocks noChangeArrowheads="1"/>
            </p:cNvSpPr>
            <p:nvPr/>
          </p:nvSpPr>
          <p:spPr bwMode="auto">
            <a:xfrm>
              <a:off x="4320" y="1968"/>
              <a:ext cx="1200" cy="598"/>
            </a:xfrm>
            <a:prstGeom prst="octagon">
              <a:avLst>
                <a:gd name="adj" fmla="val 2928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8366" tIns="39183" rIns="78366" bIns="39183">
              <a:spAutoFit/>
            </a:bodyPr>
            <a:lstStyle/>
            <a:p>
              <a:endParaRPr lang="th-TH"/>
            </a:p>
          </p:txBody>
        </p:sp>
        <p:sp>
          <p:nvSpPr>
            <p:cNvPr id="52267" name="Text Box 1045"/>
            <p:cNvSpPr txBox="1">
              <a:spLocks noChangeArrowheads="1"/>
            </p:cNvSpPr>
            <p:nvPr/>
          </p:nvSpPr>
          <p:spPr bwMode="auto">
            <a:xfrm>
              <a:off x="4382" y="1992"/>
              <a:ext cx="1104" cy="6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78366" tIns="39183" rIns="78366" bIns="39183">
              <a:spAutoFit/>
            </a:bodyPr>
            <a:lstStyle/>
            <a:p>
              <a:pPr algn="ctr" defTabSz="914877">
                <a:spcBef>
                  <a:spcPct val="50000"/>
                </a:spcBef>
              </a:pPr>
              <a:r>
                <a:rPr lang="th-TH" sz="2300" b="1" dirty="0">
                  <a:solidFill>
                    <a:schemeClr val="bg1"/>
                  </a:solidFill>
                </a:rPr>
                <a:t>คณะกรรมการ </a:t>
              </a:r>
              <a:r>
                <a:rPr lang="th-TH" sz="2300" b="1" dirty="0" err="1" smtClean="0">
                  <a:solidFill>
                    <a:schemeClr val="bg1"/>
                  </a:solidFill>
                </a:rPr>
                <a:t>ป.ป.ท.</a:t>
              </a:r>
              <a:endParaRPr lang="th-TH" sz="2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3238" name="Rectangle 1046"/>
          <p:cNvSpPr>
            <a:spLocks noChangeArrowheads="1"/>
          </p:cNvSpPr>
          <p:nvPr/>
        </p:nvSpPr>
        <p:spPr bwMode="auto">
          <a:xfrm>
            <a:off x="1331640" y="5445224"/>
            <a:ext cx="2771191" cy="4462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2" tIns="45711" rIns="91422" bIns="45711" anchor="ctr">
            <a:spAutoFit/>
          </a:bodyPr>
          <a:lstStyle/>
          <a:p>
            <a:pPr algn="ctr" defTabSz="914877"/>
            <a:r>
              <a:rPr lang="th-TH" sz="2300" b="1" dirty="0" smtClean="0">
                <a:solidFill>
                  <a:schemeClr val="bg1"/>
                </a:solidFill>
              </a:rPr>
              <a:t>ส่งฟ้องต่อพนักงานอัยการ</a:t>
            </a:r>
            <a:endParaRPr lang="th-TH" sz="2300" dirty="0">
              <a:solidFill>
                <a:schemeClr val="bg1"/>
              </a:solidFill>
            </a:endParaRPr>
          </a:p>
        </p:txBody>
      </p:sp>
      <p:sp>
        <p:nvSpPr>
          <p:cNvPr id="393239" name="Rectangle 1047"/>
          <p:cNvSpPr>
            <a:spLocks noChangeArrowheads="1"/>
          </p:cNvSpPr>
          <p:nvPr/>
        </p:nvSpPr>
        <p:spPr bwMode="auto">
          <a:xfrm>
            <a:off x="2926443" y="6242441"/>
            <a:ext cx="905328" cy="4462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2" tIns="45711" rIns="91422" bIns="45711" anchor="ctr">
            <a:spAutoFit/>
          </a:bodyPr>
          <a:lstStyle/>
          <a:p>
            <a:pPr defTabSz="914877"/>
            <a:r>
              <a:rPr lang="th-TH" sz="2300" b="1" dirty="0">
                <a:solidFill>
                  <a:schemeClr val="bg1"/>
                </a:solidFill>
              </a:rPr>
              <a:t>ต้นสังกัด</a:t>
            </a:r>
          </a:p>
        </p:txBody>
      </p:sp>
      <p:grpSp>
        <p:nvGrpSpPr>
          <p:cNvPr id="6" name="Group 1048"/>
          <p:cNvGrpSpPr>
            <a:grpSpLocks/>
          </p:cNvGrpSpPr>
          <p:nvPr/>
        </p:nvGrpSpPr>
        <p:grpSpPr bwMode="auto">
          <a:xfrm>
            <a:off x="4267200" y="5617846"/>
            <a:ext cx="1219200" cy="914400"/>
            <a:chOff x="2688" y="3504"/>
            <a:chExt cx="768" cy="576"/>
          </a:xfrm>
        </p:grpSpPr>
        <p:sp>
          <p:nvSpPr>
            <p:cNvPr id="52262" name="Line 1049"/>
            <p:cNvSpPr>
              <a:spLocks noChangeShapeType="1"/>
            </p:cNvSpPr>
            <p:nvPr/>
          </p:nvSpPr>
          <p:spPr bwMode="auto">
            <a:xfrm>
              <a:off x="2928" y="3504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52263" name="Line 1050"/>
            <p:cNvSpPr>
              <a:spLocks noChangeShapeType="1"/>
            </p:cNvSpPr>
            <p:nvPr/>
          </p:nvSpPr>
          <p:spPr bwMode="auto">
            <a:xfrm flipH="1">
              <a:off x="2688" y="350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52264" name="Line 1051"/>
            <p:cNvSpPr>
              <a:spLocks noChangeShapeType="1"/>
            </p:cNvSpPr>
            <p:nvPr/>
          </p:nvSpPr>
          <p:spPr bwMode="auto">
            <a:xfrm flipH="1">
              <a:off x="2688" y="40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  <p:sp>
          <p:nvSpPr>
            <p:cNvPr id="52265" name="Line 1052"/>
            <p:cNvSpPr>
              <a:spLocks noChangeShapeType="1"/>
            </p:cNvSpPr>
            <p:nvPr/>
          </p:nvSpPr>
          <p:spPr bwMode="auto">
            <a:xfrm>
              <a:off x="2928" y="374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h-TH"/>
            </a:p>
          </p:txBody>
        </p:sp>
      </p:grpSp>
      <p:sp>
        <p:nvSpPr>
          <p:cNvPr id="52236" name="Line 1054"/>
          <p:cNvSpPr>
            <a:spLocks noChangeShapeType="1"/>
          </p:cNvSpPr>
          <p:nvPr/>
        </p:nvSpPr>
        <p:spPr bwMode="auto">
          <a:xfrm flipH="1">
            <a:off x="6008915" y="5212080"/>
            <a:ext cx="20029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37" name="Line 1055"/>
          <p:cNvSpPr>
            <a:spLocks noChangeShapeType="1"/>
          </p:cNvSpPr>
          <p:nvPr/>
        </p:nvSpPr>
        <p:spPr bwMode="auto">
          <a:xfrm>
            <a:off x="6008914" y="5212080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38" name="Line 1056"/>
          <p:cNvSpPr>
            <a:spLocks noChangeShapeType="1"/>
          </p:cNvSpPr>
          <p:nvPr/>
        </p:nvSpPr>
        <p:spPr bwMode="auto">
          <a:xfrm>
            <a:off x="8011886" y="5212080"/>
            <a:ext cx="0" cy="274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393249" name="Rectangle 1057"/>
          <p:cNvSpPr>
            <a:spLocks noChangeArrowheads="1"/>
          </p:cNvSpPr>
          <p:nvPr/>
        </p:nvSpPr>
        <p:spPr bwMode="auto">
          <a:xfrm>
            <a:off x="3851920" y="1844824"/>
            <a:ext cx="2173514" cy="4462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2" tIns="45711" rIns="91422" bIns="45711" anchor="ctr">
            <a:spAutoFit/>
          </a:bodyPr>
          <a:lstStyle/>
          <a:p>
            <a:pPr defTabSz="914877"/>
            <a:r>
              <a:rPr lang="th-TH" sz="2300" b="1" dirty="0">
                <a:solidFill>
                  <a:schemeClr val="bg1"/>
                </a:solidFill>
              </a:rPr>
              <a:t>คณะกรรมการ </a:t>
            </a:r>
            <a:r>
              <a:rPr lang="th-TH" sz="2300" b="1" dirty="0" err="1" smtClean="0">
                <a:solidFill>
                  <a:schemeClr val="bg1"/>
                </a:solidFill>
              </a:rPr>
              <a:t>ป.ป.ท.</a:t>
            </a:r>
            <a:endParaRPr lang="th-TH" sz="2300" b="1" dirty="0">
              <a:solidFill>
                <a:schemeClr val="bg1"/>
              </a:solidFill>
            </a:endParaRPr>
          </a:p>
        </p:txBody>
      </p:sp>
      <p:sp>
        <p:nvSpPr>
          <p:cNvPr id="52240" name="Oval 1064"/>
          <p:cNvSpPr>
            <a:spLocks noChangeArrowheads="1"/>
          </p:cNvSpPr>
          <p:nvPr/>
        </p:nvSpPr>
        <p:spPr bwMode="auto">
          <a:xfrm>
            <a:off x="539552" y="1340768"/>
            <a:ext cx="2322150" cy="6275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2" tIns="45711" rIns="91422" bIns="45711" anchor="ctr">
            <a:spAutoFit/>
          </a:bodyPr>
          <a:lstStyle/>
          <a:p>
            <a:pPr defTabSz="914877"/>
            <a:r>
              <a:rPr lang="th-TH" sz="2300" b="1" dirty="0">
                <a:solidFill>
                  <a:schemeClr val="bg1"/>
                </a:solidFill>
              </a:rPr>
              <a:t>มีเหตุอันควรสงสัย</a:t>
            </a:r>
          </a:p>
        </p:txBody>
      </p:sp>
      <p:sp>
        <p:nvSpPr>
          <p:cNvPr id="52241" name="Rectangle 1068"/>
          <p:cNvSpPr>
            <a:spLocks noChangeArrowheads="1"/>
          </p:cNvSpPr>
          <p:nvPr/>
        </p:nvSpPr>
        <p:spPr bwMode="auto">
          <a:xfrm>
            <a:off x="3501572" y="272612"/>
            <a:ext cx="3621314" cy="13388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674" tIns="53337" rIns="106674" bIns="53337" anchor="ctr">
            <a:spAutoFit/>
          </a:bodyPr>
          <a:lstStyle/>
          <a:p>
            <a:pPr algn="l"/>
            <a:r>
              <a:rPr lang="th-TH" sz="2000" b="1" dirty="0" smtClean="0">
                <a:solidFill>
                  <a:schemeClr val="bg1"/>
                </a:solidFill>
              </a:rPr>
              <a:t>เจ้าหน้าที่รัฐ/</a:t>
            </a:r>
            <a:r>
              <a:rPr lang="th-TH" sz="2000" b="1" dirty="0">
                <a:solidFill>
                  <a:schemeClr val="bg1"/>
                </a:solidFill>
              </a:rPr>
              <a:t>ทุจริตต่อหน้าที่</a:t>
            </a:r>
            <a:r>
              <a:rPr lang="th-TH" sz="2000" b="1" dirty="0" smtClean="0">
                <a:solidFill>
                  <a:schemeClr val="bg1"/>
                </a:solidFill>
              </a:rPr>
              <a:t>/ประพฤติ มิชอบ/ทำ</a:t>
            </a:r>
            <a:r>
              <a:rPr lang="th-TH" sz="2000" b="1" dirty="0">
                <a:solidFill>
                  <a:schemeClr val="bg1"/>
                </a:solidFill>
              </a:rPr>
              <a:t>ผิดต่อตำแหน่งหน้าที่ราชการ/การ</a:t>
            </a:r>
            <a:r>
              <a:rPr lang="th-TH" sz="2000" b="1" dirty="0" smtClean="0">
                <a:solidFill>
                  <a:schemeClr val="bg1"/>
                </a:solidFill>
              </a:rPr>
              <a:t>ยุติธรรม</a:t>
            </a:r>
          </a:p>
          <a:p>
            <a:pPr algn="l"/>
            <a:r>
              <a:rPr lang="th-TH" sz="2000" b="1" dirty="0" smtClean="0">
                <a:solidFill>
                  <a:schemeClr val="bg1"/>
                </a:solidFill>
              </a:rPr>
              <a:t>(ระดับต่ำกว่าผู้บริหารระดับสูง/ผู้อำนวยการกอง หรือเทียบเท่า)</a:t>
            </a:r>
            <a:endParaRPr lang="th-TH" sz="2000" b="1" dirty="0">
              <a:solidFill>
                <a:schemeClr val="folHlink"/>
              </a:solidFill>
            </a:endParaRPr>
          </a:p>
        </p:txBody>
      </p:sp>
      <p:sp>
        <p:nvSpPr>
          <p:cNvPr id="52242" name="Line 1070"/>
          <p:cNvSpPr>
            <a:spLocks noChangeShapeType="1"/>
          </p:cNvSpPr>
          <p:nvPr/>
        </p:nvSpPr>
        <p:spPr bwMode="auto">
          <a:xfrm>
            <a:off x="2842987" y="577216"/>
            <a:ext cx="4952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3" name="Line 1079"/>
          <p:cNvSpPr>
            <a:spLocks noChangeShapeType="1"/>
          </p:cNvSpPr>
          <p:nvPr/>
        </p:nvSpPr>
        <p:spPr bwMode="auto">
          <a:xfrm>
            <a:off x="1527629" y="1095376"/>
            <a:ext cx="0" cy="173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4" name="Line 1080"/>
          <p:cNvSpPr>
            <a:spLocks noChangeShapeType="1"/>
          </p:cNvSpPr>
          <p:nvPr/>
        </p:nvSpPr>
        <p:spPr bwMode="auto">
          <a:xfrm>
            <a:off x="1527629" y="1095376"/>
            <a:ext cx="1810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5" name="Rectangle 1082"/>
          <p:cNvSpPr>
            <a:spLocks noChangeArrowheads="1"/>
          </p:cNvSpPr>
          <p:nvPr/>
        </p:nvSpPr>
        <p:spPr bwMode="auto">
          <a:xfrm>
            <a:off x="6547758" y="2660053"/>
            <a:ext cx="2139042" cy="8463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674" tIns="53337" rIns="106674" bIns="53337" anchor="ctr">
            <a:spAutoFit/>
          </a:bodyPr>
          <a:lstStyle/>
          <a:p>
            <a:r>
              <a:rPr lang="th-TH" b="1" dirty="0">
                <a:solidFill>
                  <a:schemeClr val="bg2"/>
                </a:solidFill>
              </a:rPr>
              <a:t>มอบหมาย</a:t>
            </a:r>
            <a:r>
              <a:rPr lang="th-TH" b="1" dirty="0" smtClean="0">
                <a:solidFill>
                  <a:schemeClr val="bg2"/>
                </a:solidFill>
              </a:rPr>
              <a:t>พนักงาน/เจ้าหน้าที่ </a:t>
            </a:r>
            <a:r>
              <a:rPr lang="th-TH" b="1" dirty="0" err="1" smtClean="0">
                <a:solidFill>
                  <a:schemeClr val="bg2"/>
                </a:solidFill>
              </a:rPr>
              <a:t>ปปท.</a:t>
            </a:r>
            <a:endParaRPr lang="th-TH" b="1" dirty="0">
              <a:solidFill>
                <a:schemeClr val="bg2"/>
              </a:solidFill>
            </a:endParaRPr>
          </a:p>
        </p:txBody>
      </p:sp>
      <p:sp>
        <p:nvSpPr>
          <p:cNvPr id="52246" name="Line 1083"/>
          <p:cNvSpPr>
            <a:spLocks noChangeShapeType="1"/>
          </p:cNvSpPr>
          <p:nvPr/>
        </p:nvSpPr>
        <p:spPr bwMode="auto">
          <a:xfrm>
            <a:off x="2286000" y="2571750"/>
            <a:ext cx="54301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7" name="Line 1090"/>
          <p:cNvSpPr>
            <a:spLocks noChangeShapeType="1"/>
          </p:cNvSpPr>
          <p:nvPr/>
        </p:nvSpPr>
        <p:spPr bwMode="auto">
          <a:xfrm>
            <a:off x="2349501" y="4293870"/>
            <a:ext cx="29627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8" name="Line 1092"/>
          <p:cNvSpPr>
            <a:spLocks noChangeShapeType="1"/>
          </p:cNvSpPr>
          <p:nvPr/>
        </p:nvSpPr>
        <p:spPr bwMode="auto">
          <a:xfrm>
            <a:off x="4818743" y="4120516"/>
            <a:ext cx="5769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49" name="Line 1096"/>
          <p:cNvSpPr>
            <a:spLocks noChangeShapeType="1"/>
          </p:cNvSpPr>
          <p:nvPr/>
        </p:nvSpPr>
        <p:spPr bwMode="auto">
          <a:xfrm flipH="1">
            <a:off x="7287987" y="4206240"/>
            <a:ext cx="3283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0" name="Line 1101"/>
          <p:cNvSpPr>
            <a:spLocks noChangeShapeType="1"/>
          </p:cNvSpPr>
          <p:nvPr/>
        </p:nvSpPr>
        <p:spPr bwMode="auto">
          <a:xfrm>
            <a:off x="4818743" y="3429000"/>
            <a:ext cx="0" cy="691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1" name="Line 1102"/>
          <p:cNvSpPr>
            <a:spLocks noChangeShapeType="1"/>
          </p:cNvSpPr>
          <p:nvPr/>
        </p:nvSpPr>
        <p:spPr bwMode="auto">
          <a:xfrm>
            <a:off x="2339752" y="3356992"/>
            <a:ext cx="9749" cy="9368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2" name="Line 1103"/>
          <p:cNvSpPr>
            <a:spLocks noChangeShapeType="1"/>
          </p:cNvSpPr>
          <p:nvPr/>
        </p:nvSpPr>
        <p:spPr bwMode="auto">
          <a:xfrm>
            <a:off x="7596336" y="3501008"/>
            <a:ext cx="20035" cy="705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3" name="Line 1106"/>
          <p:cNvSpPr>
            <a:spLocks noChangeShapeType="1"/>
          </p:cNvSpPr>
          <p:nvPr/>
        </p:nvSpPr>
        <p:spPr bwMode="auto">
          <a:xfrm>
            <a:off x="2267857" y="2564130"/>
            <a:ext cx="0" cy="259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4" name="Line 1107"/>
          <p:cNvSpPr>
            <a:spLocks noChangeShapeType="1"/>
          </p:cNvSpPr>
          <p:nvPr/>
        </p:nvSpPr>
        <p:spPr bwMode="auto">
          <a:xfrm>
            <a:off x="4818743" y="2564130"/>
            <a:ext cx="0" cy="259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5" name="Line 1108"/>
          <p:cNvSpPr>
            <a:spLocks noChangeShapeType="1"/>
          </p:cNvSpPr>
          <p:nvPr/>
        </p:nvSpPr>
        <p:spPr bwMode="auto">
          <a:xfrm>
            <a:off x="7699829" y="2564130"/>
            <a:ext cx="0" cy="259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6" name="Line 1111"/>
          <p:cNvSpPr>
            <a:spLocks noChangeShapeType="1"/>
          </p:cNvSpPr>
          <p:nvPr/>
        </p:nvSpPr>
        <p:spPr bwMode="auto">
          <a:xfrm>
            <a:off x="4818743" y="161353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7" name="Line 1113"/>
          <p:cNvSpPr>
            <a:spLocks noChangeShapeType="1"/>
          </p:cNvSpPr>
          <p:nvPr/>
        </p:nvSpPr>
        <p:spPr bwMode="auto">
          <a:xfrm>
            <a:off x="5004048" y="1556792"/>
            <a:ext cx="0" cy="26098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8" name="Line 1114"/>
          <p:cNvSpPr>
            <a:spLocks noChangeShapeType="1"/>
          </p:cNvSpPr>
          <p:nvPr/>
        </p:nvSpPr>
        <p:spPr bwMode="auto">
          <a:xfrm>
            <a:off x="4818743" y="2305050"/>
            <a:ext cx="0" cy="259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59" name="Line 1115"/>
          <p:cNvSpPr>
            <a:spLocks noChangeShapeType="1"/>
          </p:cNvSpPr>
          <p:nvPr/>
        </p:nvSpPr>
        <p:spPr bwMode="auto">
          <a:xfrm>
            <a:off x="6372200" y="4509120"/>
            <a:ext cx="10457" cy="7353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60" name="Line 1116"/>
          <p:cNvSpPr>
            <a:spLocks noChangeShapeType="1"/>
          </p:cNvSpPr>
          <p:nvPr/>
        </p:nvSpPr>
        <p:spPr bwMode="auto">
          <a:xfrm flipH="1">
            <a:off x="7122886" y="750570"/>
            <a:ext cx="4934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6674" tIns="53337" rIns="106674" bIns="53337">
            <a:spAutoFit/>
          </a:bodyPr>
          <a:lstStyle/>
          <a:p>
            <a:endParaRPr lang="th-TH"/>
          </a:p>
        </p:txBody>
      </p:sp>
      <p:sp>
        <p:nvSpPr>
          <p:cNvPr id="52261" name="Rectangle 50"/>
          <p:cNvSpPr>
            <a:spLocks noChangeArrowheads="1"/>
          </p:cNvSpPr>
          <p:nvPr/>
        </p:nvSpPr>
        <p:spPr bwMode="auto">
          <a:xfrm>
            <a:off x="210458" y="4494360"/>
            <a:ext cx="3291114" cy="6924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6674" tIns="53337" rIns="106674" bIns="53337" anchor="ctr">
            <a:spAutoFit/>
          </a:bodyPr>
          <a:lstStyle/>
          <a:p>
            <a:r>
              <a:rPr lang="th-TH" sz="1900" b="1" dirty="0">
                <a:solidFill>
                  <a:schemeClr val="bg1"/>
                </a:solidFill>
              </a:rPr>
              <a:t>กรณีอาจก่อความเสีย/อุปสรรคในการไต่สวน</a:t>
            </a:r>
          </a:p>
          <a:p>
            <a:r>
              <a:rPr lang="th-TH" sz="1900" b="1" dirty="0">
                <a:solidFill>
                  <a:schemeClr val="bg1"/>
                </a:solidFill>
              </a:rPr>
              <a:t>แจ้งผู้บังคับบัญชาพักราชการ/พักงาน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3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39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3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animBg="1" autoUpdateAnimBg="0"/>
      <p:bldP spid="393234" grpId="0" animBg="1" autoUpdateAnimBg="0"/>
      <p:bldP spid="393238" grpId="0" animBg="1" autoUpdateAnimBg="0"/>
      <p:bldP spid="393239" grpId="0" animBg="1" autoUpdateAnimBg="0"/>
      <p:bldP spid="39324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คดีอาญา</a:t>
            </a:r>
            <a:endParaRPr lang="th-TH" b="1" dirty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79512" y="1535113"/>
            <a:ext cx="4317876" cy="639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h-TH" sz="3600" dirty="0" err="1" smtClean="0"/>
              <a:t>ป.ป.ท.</a:t>
            </a:r>
            <a:endParaRPr lang="th-TH" sz="3600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317876" cy="442247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200" b="1" dirty="0" smtClean="0"/>
              <a:t>ส่งสำนวนการไต่สวนไปยังพนักงานอัยการ</a:t>
            </a:r>
          </a:p>
          <a:p>
            <a:r>
              <a:rPr lang="th-TH" sz="3200" b="1" dirty="0" smtClean="0"/>
              <a:t>พนักงานอัยการแจ้งให้</a:t>
            </a:r>
            <a:r>
              <a:rPr lang="th-TH" sz="3200" b="1" dirty="0" smtClean="0">
                <a:solidFill>
                  <a:srgbClr val="99FF33"/>
                </a:solidFill>
              </a:rPr>
              <a:t>ไต่สวนเพิ่มเติม</a:t>
            </a:r>
            <a:r>
              <a:rPr lang="th-TH" sz="3200" b="1" dirty="0" smtClean="0"/>
              <a:t>/ตั้งคณะทำงานร่วมกัน</a:t>
            </a:r>
          </a:p>
          <a:p>
            <a:r>
              <a:rPr lang="th-TH" sz="3200" b="1" dirty="0" smtClean="0"/>
              <a:t>กรณีอัยการสั่งไม่ฟ้อง  แต่คณะกรรมการ </a:t>
            </a:r>
            <a:r>
              <a:rPr lang="th-TH" sz="3200" b="1" dirty="0" err="1" smtClean="0"/>
              <a:t>ป.ป.ท.</a:t>
            </a:r>
            <a:r>
              <a:rPr lang="th-TH" sz="3200" b="1" dirty="0" smtClean="0"/>
              <a:t>  ยืนยันมติเดิม ให้อัยการสูงสุดวินิจฉัย     คำวินิจฉัยของอัยการสูงสุดเป็นที่สุด</a:t>
            </a:r>
          </a:p>
          <a:p>
            <a:endParaRPr lang="th-TH" dirty="0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7455" cy="639762"/>
          </a:xfrm>
          <a:ln>
            <a:solidFill>
              <a:schemeClr val="tx1">
                <a:lumMod val="95000"/>
              </a:schemeClr>
            </a:solidFill>
          </a:ln>
        </p:spPr>
        <p:txBody>
          <a:bodyPr/>
          <a:lstStyle/>
          <a:p>
            <a:pPr algn="ctr"/>
            <a:r>
              <a:rPr lang="th-TH" sz="3600" dirty="0" smtClean="0"/>
              <a:t>ป.ป.ช.</a:t>
            </a:r>
            <a:endParaRPr lang="th-TH" sz="3600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47455" cy="442247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h-TH" sz="3200" b="1" dirty="0" smtClean="0"/>
              <a:t>ส่งสำนวนการไต่สวนไปยังอัยการสูงสุด</a:t>
            </a:r>
          </a:p>
          <a:p>
            <a:r>
              <a:rPr lang="th-TH" sz="3200" b="1" dirty="0" smtClean="0"/>
              <a:t>อัยการสูงสุดแจ้งให้</a:t>
            </a:r>
            <a:r>
              <a:rPr lang="th-TH" sz="3200" b="1" dirty="0" smtClean="0">
                <a:solidFill>
                  <a:srgbClr val="99FF33"/>
                </a:solidFill>
              </a:rPr>
              <a:t>ดำเนินการต่อไป</a:t>
            </a:r>
            <a:r>
              <a:rPr lang="th-TH" sz="3200" b="1" dirty="0" smtClean="0"/>
              <a:t> /ตั้งคณะทำงานร่วมกัน</a:t>
            </a:r>
          </a:p>
          <a:p>
            <a:r>
              <a:rPr lang="th-TH" sz="3200" b="1" dirty="0" smtClean="0"/>
              <a:t>คณะกรรมการ ป.ป.ช. สามารถฟ้องคดีเอง หรือแต่งตั้งทนายความเพื่อฟ้องแทนได้</a:t>
            </a:r>
            <a:endParaRPr lang="th-TH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th-TH" sz="4000" b="1" dirty="0" smtClean="0"/>
              <a:t/>
            </a:r>
            <a:br>
              <a:rPr lang="th-TH" sz="4000" b="1" dirty="0" smtClean="0"/>
            </a:br>
            <a:r>
              <a:rPr lang="th-TH" sz="5400" b="1" dirty="0" smtClean="0"/>
              <a:t>การดำเนินการทางวินัย </a:t>
            </a:r>
            <a:br>
              <a:rPr lang="th-TH" sz="5400" b="1" dirty="0" smtClean="0"/>
            </a:br>
            <a:endParaRPr lang="th-TH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8424936" cy="594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 eaLnBrk="1" hangingPunct="1">
              <a:lnSpc>
                <a:spcPct val="90000"/>
              </a:lnSpc>
              <a:buAutoNum type="arabicPeriod"/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ผู้บังคับบัญชาหรือผู้มีอำนาจแต่งตั้งถอดถอนพิจารณาลงโทษทางวินัย ภายใน  30 วัน        โดยไม่ต้องตั้งคณะกรรมการสอบสวนทางวินัย</a:t>
            </a:r>
          </a:p>
          <a:p>
            <a:pPr marL="1428750" lvl="2" indent="-514350" eaLnBrk="1" hangingPunct="1">
              <a:lnSpc>
                <a:spcPct val="90000"/>
              </a:lnSpc>
              <a:defRPr/>
            </a:pPr>
            <a:endParaRPr lang="th-TH" sz="4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  ส่งสำเนาคำสั่งลงโทษให้คณะกรรมการ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4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(ป.ป.ช.) ภายใน 5 วัน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ผู้บังคับบัญชาละเลย  ถือว่าผิดวินัย	หรือ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กฎหมายระเบียบข้อบังคับว่าด้วยการ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     บริหารงานบุคคล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r>
              <a:rPr lang="th-TH" sz="4000" b="1" dirty="0" smtClean="0"/>
              <a:t/>
            </a:r>
            <a:br>
              <a:rPr lang="th-TH" sz="4000" b="1" dirty="0" smtClean="0"/>
            </a:br>
            <a:r>
              <a:rPr lang="th-TH" sz="5400" b="1" dirty="0" smtClean="0"/>
              <a:t>การดำเนินการทางวินัย (ต่อ)</a:t>
            </a:r>
            <a:br>
              <a:rPr lang="th-TH" sz="5400" b="1" dirty="0" smtClean="0"/>
            </a:br>
            <a:endParaRPr lang="th-TH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8424936" cy="47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0" lvl="2" indent="-514350" eaLnBrk="1" hangingPunct="1">
              <a:lnSpc>
                <a:spcPct val="90000"/>
              </a:lnSpc>
              <a:buAutoNum type="arabicPeriod" startAt="3"/>
              <a:defRPr/>
            </a:pP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ถ้าไม่ดำเนินการทางวินัยหรือดำเนินการวินัยไม่ถูกต้องไม่เหมาะสม  คณะกรรมการ </a:t>
            </a:r>
            <a:r>
              <a:rPr lang="th-TH" sz="44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(ป.ป.ช.)  เสนอความเห็นไปยังนายกรัฐมนตรี</a:t>
            </a:r>
          </a:p>
          <a:p>
            <a:pPr marL="1428750" lvl="2" indent="-514350" eaLnBrk="1" hangingPunct="1">
              <a:lnSpc>
                <a:spcPct val="90000"/>
              </a:lnSpc>
              <a:defRPr/>
            </a:pPr>
            <a:endParaRPr lang="th-TH" sz="4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428750" lvl="2" indent="-514350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.  ผู้ถูกกล่าวหาใช้สิทธิอุทธรณ์ดุลพินิจในการกำหนดโทษของผู้บังคับบัญชา ภายใน 30 วันนับแต่วันรับทราบคำสั่ง</a:t>
            </a:r>
            <a:endParaRPr lang="th-TH" sz="2800" b="1" dirty="0" smtClean="0">
              <a:solidFill>
                <a:srgbClr val="FFFF00"/>
              </a:solidFill>
              <a:latin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1340768"/>
            <a:ext cx="7920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กฎหมาย มาตรการ และแนวทาง</a:t>
            </a:r>
          </a:p>
          <a:p>
            <a:pPr algn="ctr"/>
            <a:r>
              <a:rPr lang="th-TH" sz="6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ในการป้องกันการทุจริตในภาครัฐ</a:t>
            </a:r>
          </a:p>
          <a:p>
            <a:pPr algn="ctr"/>
            <a:endParaRPr lang="th-TH" sz="4000" b="1" dirty="0" smtClean="0">
              <a:solidFill>
                <a:schemeClr val="tx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4000" b="1" dirty="0" smtClean="0">
              <a:solidFill>
                <a:schemeClr val="tx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(นอกเหนือจากกฎหมายรัฐธรรมนูญฯ</a:t>
            </a:r>
          </a:p>
          <a:p>
            <a:pPr algn="ctr"/>
            <a:r>
              <a:rPr lang="th-TH" sz="40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และกฎหมายเฉพาะของหน่วยงานที่มีภารกิจดังกล่าว)</a:t>
            </a:r>
            <a:endParaRPr lang="th-TH" sz="4000" b="1" dirty="0">
              <a:solidFill>
                <a:schemeClr val="tx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5"/>
          <p:cNvSpPr>
            <a:spLocks noChangeArrowheads="1"/>
          </p:cNvSpPr>
          <p:nvPr/>
        </p:nvSpPr>
        <p:spPr bwMode="auto">
          <a:xfrm>
            <a:off x="4283968" y="2420888"/>
            <a:ext cx="4392488" cy="345638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th-TH" sz="2800" b="1" dirty="0">
              <a:solidFill>
                <a:srgbClr val="CC3300"/>
              </a:solidFill>
              <a:cs typeface="Angsana New" pitchFamily="18" charset="-34"/>
            </a:endParaRPr>
          </a:p>
          <a:p>
            <a:pPr algn="ctr"/>
            <a:r>
              <a:rPr lang="th-TH" sz="4400" b="1" dirty="0">
                <a:solidFill>
                  <a:srgbClr val="FF0000"/>
                </a:solidFill>
                <a:cs typeface="Angsana New" pitchFamily="18" charset="-34"/>
              </a:rPr>
              <a:t>ความเบื่อหน่ายและ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cs typeface="Angsana New" pitchFamily="18" charset="-34"/>
              </a:rPr>
              <a:t>เพิกเฉย</a:t>
            </a:r>
            <a:r>
              <a:rPr lang="th-TH" sz="4400" b="1" dirty="0" smtClean="0">
                <a:solidFill>
                  <a:srgbClr val="FF0000"/>
                </a:solidFill>
                <a:cs typeface="Angsana New" pitchFamily="18" charset="-34"/>
              </a:rPr>
              <a:t>ของ </a:t>
            </a:r>
            <a:r>
              <a:rPr lang="th-TH" sz="4400" b="1" dirty="0" smtClean="0">
                <a:solidFill>
                  <a:schemeClr val="accent6">
                    <a:lumMod val="50000"/>
                    <a:lumOff val="50000"/>
                  </a:schemeClr>
                </a:solidFill>
                <a:cs typeface="Angsana New" pitchFamily="18" charset="-34"/>
              </a:rPr>
              <a:t>เจ้าหน้าที่รัฐ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cs typeface="Angsana New" pitchFamily="18" charset="-34"/>
              </a:rPr>
              <a:t>และประชาชน</a:t>
            </a:r>
            <a:endParaRPr lang="th-TH" sz="4400" b="1" dirty="0">
              <a:solidFill>
                <a:srgbClr val="FF0000"/>
              </a:solidFill>
              <a:cs typeface="Angsana New" pitchFamily="18" charset="-34"/>
            </a:endParaRPr>
          </a:p>
          <a:p>
            <a:pPr algn="ctr"/>
            <a:r>
              <a:rPr lang="th-TH" sz="4400" b="1" dirty="0">
                <a:solidFill>
                  <a:srgbClr val="FF0000"/>
                </a:solidFill>
                <a:cs typeface="Angsana New" pitchFamily="18" charset="-34"/>
              </a:rPr>
              <a:t>ต่อการทุจริต</a:t>
            </a:r>
            <a:endParaRPr lang="en-GB" sz="4400" b="1" dirty="0">
              <a:solidFill>
                <a:srgbClr val="FF0000"/>
              </a:solidFill>
              <a:cs typeface="Angsana New" pitchFamily="18" charset="-34"/>
            </a:endParaRPr>
          </a:p>
          <a:p>
            <a:pPr algn="ctr"/>
            <a:endParaRPr lang="en-GB" sz="3200" b="1" dirty="0">
              <a:solidFill>
                <a:srgbClr val="CC3300"/>
              </a:solidFill>
              <a:latin typeface="Browallia New" pitchFamily="34" charset="-34"/>
            </a:endParaRPr>
          </a:p>
        </p:txBody>
      </p:sp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539552" y="332656"/>
            <a:ext cx="3816424" cy="302433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Browallia New" pitchFamily="34" charset="-34"/>
              </a:rPr>
              <a:t>การบริหารของรัฐ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Browallia New" pitchFamily="34" charset="-34"/>
              </a:rPr>
              <a:t>ขาด </a:t>
            </a:r>
            <a:r>
              <a:rPr lang="th-TH" sz="4400" b="1" dirty="0" err="1" smtClean="0">
                <a:solidFill>
                  <a:srgbClr val="FF0000"/>
                </a:solidFill>
                <a:latin typeface="Browallia New" pitchFamily="34" charset="-34"/>
              </a:rPr>
              <a:t>ปสภ.</a:t>
            </a:r>
            <a:endParaRPr lang="en-GB" sz="4400" b="1" dirty="0">
              <a:solidFill>
                <a:srgbClr val="FF0000"/>
              </a:solidFill>
              <a:latin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7"/>
          <p:cNvSpPr/>
          <p:nvPr/>
        </p:nvSpPr>
        <p:spPr bwMode="auto">
          <a:xfrm>
            <a:off x="0" y="1988840"/>
            <a:ext cx="1979712" cy="1928826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2564904"/>
            <a:ext cx="64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</a:rPr>
              <a:t>1</a:t>
            </a:r>
            <a:endParaRPr lang="th-TH" sz="6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628800"/>
            <a:ext cx="78581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ระเบียบบริหารราชการแผ่นดิน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2534 </a:t>
            </a: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143000" indent="-1143000"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(และที่แก้ไขเพิ่มเติม)</a:t>
            </a:r>
            <a:endParaRPr lang="th-TH" sz="6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08112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33CC"/>
                </a:solidFill>
              </a:rPr>
              <a:t>มาตรา 20 </a:t>
            </a:r>
            <a:r>
              <a:rPr lang="th-TH" sz="4000" b="1" dirty="0" smtClean="0"/>
              <a:t>(แก้ไขเพิ่มเติมโดย </a:t>
            </a:r>
            <a:r>
              <a:rPr lang="th-TH" sz="4000" b="1" dirty="0" err="1" smtClean="0"/>
              <a:t>พรบ</a:t>
            </a:r>
            <a:r>
              <a:rPr lang="th-TH" sz="4000" b="1" dirty="0" smtClean="0"/>
              <a:t>...ฉบับที่ 5 พ.ศ.2545</a:t>
            </a:r>
            <a:endParaRPr lang="th-TH" sz="40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2232248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...ในกระทรวงหนึ่ง ให้มีรัฐมนตรีว่าการกระทรวงคนหนึ่งเป็นผู้บังคับบัญชาข้าราชการ และรับผิดชอบในการกำหนดนโยบาย เป้าหมาย และผลสัมฤทธิ์ของงานในกระทรวงให้สอดคล้องกับนโยบายที่คณะรัฐมนตรีแถลงต่อรัฐสภา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 bwMode="auto">
          <a:xfrm>
            <a:off x="323528" y="3501008"/>
            <a:ext cx="84969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มาตรา 21 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(แก้ไขเพิ่มเติมโดย </a:t>
            </a:r>
            <a:r>
              <a:rPr kumimoji="0" lang="th-TH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พรบ</a:t>
            </a:r>
            <a:r>
              <a:rPr kumimoji="0" lang="th-TH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...ฉบับที่ 5 พ.ศ.2545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395536" y="4509120"/>
            <a:ext cx="82764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...ในกระทรวง ให้มีปลัดกระทรวงคนหนึ่งมีอำนาจหน้าที่ควบคุมราชการประจำ..</a:t>
            </a:r>
            <a:r>
              <a:rPr kumimoji="0" lang="th-TH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แปลงนโยบายเป็นแนวทางและแผนการปฏิบัติราชการประจำกำกับการทำงานของส่วนราชการในสังกัดกระทรวงให้เกิดผลสัมฤทธิ์..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43000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33CC"/>
                </a:solidFill>
              </a:rPr>
              <a:t>มาตรา 32 </a:t>
            </a:r>
            <a:r>
              <a:rPr lang="th-TH" sz="4000" b="1" dirty="0" smtClean="0"/>
              <a:t>(แก้ไขเพิ่มเติมโดย </a:t>
            </a:r>
            <a:r>
              <a:rPr lang="th-TH" sz="4000" b="1" dirty="0" err="1" smtClean="0"/>
              <a:t>พรบ</a:t>
            </a:r>
            <a:r>
              <a:rPr lang="th-TH" sz="4000" b="1" dirty="0" smtClean="0"/>
              <a:t>...ฉบับที่ 5 พ.ศ.2545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628800"/>
            <a:ext cx="7990656" cy="4467200"/>
          </a:xfrm>
        </p:spPr>
        <p:txBody>
          <a:bodyPr/>
          <a:lstStyle/>
          <a:p>
            <a:pPr algn="thaiDist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.กรมมีอำนาจหน้าที่เกี่ยวกับราชการของกระทรวงตามที่กำหนดในกฎกระทรวง..หรือตามกฎหมายว่าด้วยอำนาจหน้าที่ของกรมนั้น...</a:t>
            </a:r>
          </a:p>
          <a:p>
            <a:pPr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	ในกรมหนึ่งมีอธิบดีคนหนึ่งเป็นผู้บังคับบัญชาข้าราชการ และรับผิดชอบการปฏิบัติราชการของกรม ให้เกิดผลสัมฤทธิ์ และเป็นไปตามเป้าหมาย แนวทาง และแผนการปฏิบัติราชการของกระทรวง...ให้คำนึงถึงนโยบายของคณะรัฐมนตรีที่แถลงต่อรัฐสภา...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328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556792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พระราชกฤษฎีกา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ว่าด้วยหลักเกณฑ์และวิธีการ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บริหารกิจการบ้านเมืองที่ดี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2546</a:t>
            </a:r>
          </a:p>
        </p:txBody>
      </p:sp>
      <p:sp>
        <p:nvSpPr>
          <p:cNvPr id="8" name="5-Point Star 7"/>
          <p:cNvSpPr/>
          <p:nvPr/>
        </p:nvSpPr>
        <p:spPr bwMode="auto">
          <a:xfrm>
            <a:off x="611560" y="0"/>
            <a:ext cx="1714512" cy="1928826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620688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</a:rPr>
              <a:t>2</a:t>
            </a:r>
            <a:endParaRPr lang="th-TH" sz="60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66124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(กฎหมาย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กพร.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การบริหารกิจการบ้านเมืองที่ดี มีเป้าหมาย ดังนี้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83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 smtClean="0"/>
              <a:t>เกิดประโยชน์สุขของประชาชน</a:t>
            </a:r>
          </a:p>
          <a:p>
            <a:pPr marL="514350" indent="-514350"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rgbClr val="FF33CC"/>
                </a:solidFill>
              </a:rPr>
              <a:t>(ประชาชนเป็นศูนย์กลาง  ปฏิบัติงานซื่อสัตย์สุจริต ตรวจสอบได้..)</a:t>
            </a:r>
          </a:p>
          <a:p>
            <a:pPr marL="514350" indent="-514350">
              <a:buAutoNum type="arabicPeriod" startAt="2"/>
            </a:pPr>
            <a:r>
              <a:rPr lang="th-TH" sz="3600" b="1" dirty="0" smtClean="0"/>
              <a:t>เกิดผลสัมฤทธิ์ต่อภารกิจของรัฐ</a:t>
            </a:r>
          </a:p>
          <a:p>
            <a:pPr marL="514350" indent="-514350"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rgbClr val="99FF33"/>
                </a:solidFill>
              </a:rPr>
              <a:t>(แผนปฏิบัติราชการ  การติดตามประเมินผล  องค์กรแห่งการเรียนรู้)	</a:t>
            </a:r>
            <a:r>
              <a:rPr lang="th-TH" dirty="0" smtClean="0"/>
              <a:t> </a:t>
            </a:r>
          </a:p>
          <a:p>
            <a:pPr marL="514350" indent="-514350">
              <a:buAutoNum type="arabicPeriod" startAt="3"/>
            </a:pPr>
            <a:r>
              <a:rPr lang="th-TH" sz="3600" b="1" dirty="0" smtClean="0"/>
              <a:t>มีประสิทธิภาพและเกิดความคุ้มค่า</a:t>
            </a:r>
          </a:p>
          <a:p>
            <a:pPr marL="514350" indent="-514350"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rgbClr val="FFC000"/>
                </a:solidFill>
              </a:rPr>
              <a:t>(เผยแพร่แผนการดำเนินงาน/โครงการต่อประชาชน , การจัดซื้อจัดจ้างถูกต้องเที่ยงธรรม , ความเสียหายที่เกิดจากการล่าช้าในการอนุมัติอนุญาต  ถือว่าประมาทเลินเล่ออย่างร้ายแรง...)</a:t>
            </a:r>
            <a:endParaRPr lang="th-TH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264696"/>
          </a:xfrm>
        </p:spPr>
        <p:txBody>
          <a:bodyPr/>
          <a:lstStyle/>
          <a:p>
            <a:pPr marL="514350" indent="-514350">
              <a:buNone/>
            </a:pPr>
            <a:r>
              <a:rPr lang="th-TH" sz="3600" b="1" dirty="0" smtClean="0"/>
              <a:t>4.	การลดขั้นตอนการปฏิบัติงาน</a:t>
            </a:r>
          </a:p>
          <a:p>
            <a:pPr marL="514350" indent="-514350">
              <a:buNone/>
            </a:pPr>
            <a:r>
              <a:rPr lang="th-TH" dirty="0" smtClean="0"/>
              <a:t>	</a:t>
            </a:r>
            <a:r>
              <a:rPr lang="th-TH" b="1" dirty="0" smtClean="0">
                <a:solidFill>
                  <a:srgbClr val="FF33CC"/>
                </a:solidFill>
              </a:rPr>
              <a:t>(กระจายอำนาจ , มีแผนภูมิขั้นตอนงานบริการ , ศูนย์บริการร่วม)</a:t>
            </a:r>
          </a:p>
          <a:p>
            <a:pPr marL="514350" indent="-514350">
              <a:buNone/>
            </a:pPr>
            <a:r>
              <a:rPr lang="th-TH" sz="3600" b="1" dirty="0" smtClean="0"/>
              <a:t>5.	การปรับปรุงภารกิจส่วนราชการ</a:t>
            </a:r>
          </a:p>
          <a:p>
            <a:pPr marL="514350" indent="-514350">
              <a:buNone/>
            </a:pPr>
            <a:r>
              <a:rPr lang="th-TH" sz="3600" b="1" dirty="0" smtClean="0"/>
              <a:t>6.	การอำนวยความสะดวก/ตอบสนองความต้องการประชาชน</a:t>
            </a:r>
          </a:p>
          <a:p>
            <a:pPr marL="514350" indent="-514350">
              <a:buNone/>
            </a:pPr>
            <a:r>
              <a:rPr lang="th-TH" dirty="0" smtClean="0"/>
              <a:t>	- </a:t>
            </a:r>
            <a:r>
              <a:rPr lang="th-TH" b="1" dirty="0" smtClean="0">
                <a:solidFill>
                  <a:srgbClr val="FFC000"/>
                </a:solidFill>
              </a:rPr>
              <a:t>ประกาศระยะเวลาแล้วเสร็จของงานให้ประชาชนทราบ</a:t>
            </a:r>
          </a:p>
          <a:p>
            <a:pPr marL="514350" indent="-514350">
              <a:buNone/>
            </a:pPr>
            <a:r>
              <a:rPr lang="th-TH" b="1" dirty="0" smtClean="0">
                <a:solidFill>
                  <a:srgbClr val="FFC000"/>
                </a:solidFill>
              </a:rPr>
              <a:t>	- เมื่อมีการติดต่อสอบถามต้องแจ้งภายในสิบห้าวัน</a:t>
            </a:r>
          </a:p>
          <a:p>
            <a:pPr marL="514350" indent="-514350">
              <a:buNone/>
            </a:pPr>
            <a:r>
              <a:rPr lang="th-TH" b="1" dirty="0" smtClean="0">
                <a:solidFill>
                  <a:srgbClr val="FFC000"/>
                </a:solidFill>
              </a:rPr>
              <a:t>	- การปฏิบัติราชการปกติใดๆ ถือเป็นเรื่องเปิดเผย (แต่มีข้อยกเว้น)</a:t>
            </a:r>
          </a:p>
          <a:p>
            <a:pPr marL="514350" indent="-514350">
              <a:buNone/>
            </a:pPr>
            <a:r>
              <a:rPr lang="th-TH" b="1" dirty="0" smtClean="0">
                <a:solidFill>
                  <a:srgbClr val="FFC000"/>
                </a:solidFill>
              </a:rPr>
              <a:t>	- เปิดเผยงบประมาณ / รายการจัดซื้อจัดจ้าง</a:t>
            </a:r>
          </a:p>
          <a:p>
            <a:pPr marL="742950" indent="-742950">
              <a:buAutoNum type="arabicPeriod" startAt="7"/>
            </a:pPr>
            <a:r>
              <a:rPr lang="th-TH" sz="4000" b="1" dirty="0" smtClean="0"/>
              <a:t>การประเมินผลการปฏิบัติราชการ                              </a:t>
            </a:r>
            <a:r>
              <a:rPr lang="th-TH" b="1" dirty="0" smtClean="0">
                <a:solidFill>
                  <a:srgbClr val="99FF33"/>
                </a:solidFill>
              </a:rPr>
              <a:t>(การจัดทำคำรับรอง</a:t>
            </a:r>
            <a:r>
              <a:rPr lang="th-TH" sz="3600" b="1" dirty="0" smtClean="0">
                <a:solidFill>
                  <a:srgbClr val="99FF33"/>
                </a:solidFill>
              </a:rPr>
              <a:t>ฯ , โบนัส..)</a:t>
            </a:r>
            <a:endParaRPr lang="th-TH" sz="4000" b="1" dirty="0" smtClean="0">
              <a:solidFill>
                <a:srgbClr val="99FF33"/>
              </a:solidFill>
            </a:endParaRPr>
          </a:p>
          <a:p>
            <a:pPr marL="742950" indent="-742950">
              <a:buNone/>
            </a:pPr>
            <a:endParaRPr lang="th-TH" sz="4000" b="1" dirty="0" smtClean="0"/>
          </a:p>
          <a:p>
            <a:pPr marL="514350" indent="-514350">
              <a:buNone/>
            </a:pPr>
            <a:endParaRPr lang="th-TH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13285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052736"/>
            <a:ext cx="78581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พระราชบัญญัติ</a:t>
            </a: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ระเบียบข้าราชการ</a:t>
            </a:r>
            <a:r>
              <a:rPr lang="th-TH" sz="6000" b="1" dirty="0" err="1" smtClean="0">
                <a:latin typeface="TH SarabunPSK" pitchFamily="34" charset="-34"/>
                <a:cs typeface="TH SarabunPSK" pitchFamily="34" charset="-34"/>
              </a:rPr>
              <a:t>พลเรือน</a:t>
            </a:r>
            <a:endParaRPr lang="th-TH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143000" indent="-1143000" algn="ctr"/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2551</a:t>
            </a:r>
          </a:p>
          <a:p>
            <a:pPr marL="1143000" indent="-1143000" algn="ctr"/>
            <a:endParaRPr lang="en-US" sz="6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1143000" indent="-1143000" algn="ctr"/>
            <a:r>
              <a:rPr lang="th-TH" sz="4000" b="1" dirty="0" smtClean="0">
                <a:solidFill>
                  <a:srgbClr val="9999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800" b="1" dirty="0" smtClean="0">
                <a:solidFill>
                  <a:srgbClr val="9999FF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4000" b="1" dirty="0" smtClean="0">
                <a:solidFill>
                  <a:srgbClr val="9999FF"/>
                </a:solidFill>
                <a:latin typeface="TH SarabunPSK" pitchFamily="34" charset="-34"/>
                <a:cs typeface="TH SarabunPSK" pitchFamily="34" charset="-34"/>
              </a:rPr>
              <a:t>กฎหมายการบริหารงานบุคคลเฉพาะหน่วยงาน)</a:t>
            </a:r>
            <a:endParaRPr lang="en-US" sz="4000" b="1" dirty="0" smtClean="0">
              <a:solidFill>
                <a:srgbClr val="9999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611560" y="692696"/>
            <a:ext cx="1714512" cy="1928826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268760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</a:rPr>
              <a:t>3</a:t>
            </a:r>
            <a:endParaRPr lang="th-TH" sz="6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59436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09600" y="152400"/>
            <a:ext cx="77724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5400" b="1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81</a:t>
            </a: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sz="54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643306" y="1285860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ต้องสนับสนุนการปกครองในระบอบประชาธิปไตยอันมีพระมหากษัตริย์เป็นประมุขด้วยความบริสุทธิ์ใจ</a:t>
            </a:r>
            <a:endParaRPr lang="th-TH" sz="5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757516" cy="342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6172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214290"/>
            <a:ext cx="7772400" cy="928694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5400" b="1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8</a:t>
            </a:r>
            <a:r>
              <a:rPr lang="en-US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ข้อปฏิบัติ</a:t>
            </a:r>
            <a:endParaRPr lang="th-TH" sz="54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58" y="1285860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>
              <a:spcBef>
                <a:spcPct val="50000"/>
              </a:spcBef>
              <a:buAutoNum type="arabicParenBoth"/>
            </a:pPr>
            <a:r>
              <a:rPr lang="th-TH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ซื่อสัตย์ สุจริต เที่ยงธรรม</a:t>
            </a:r>
          </a:p>
          <a:p>
            <a:pPr marL="914400" indent="-914400">
              <a:spcBef>
                <a:spcPct val="50000"/>
              </a:spcBef>
              <a:buAutoNum type="arabicParenBoth"/>
            </a:pPr>
            <a:r>
              <a:rPr lang="th-TH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ปฏิบัติตามกฎหมาย กฎ ระเบียบของทางราชการ มติ ครม. นโยบายรัฐบาลฯ</a:t>
            </a:r>
          </a:p>
          <a:p>
            <a:pPr marL="914400" indent="-914400">
              <a:spcBef>
                <a:spcPct val="50000"/>
              </a:spcBef>
              <a:buAutoNum type="arabicParenBoth"/>
            </a:pPr>
            <a:r>
              <a:rPr lang="th-TH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            (</a:t>
            </a:r>
            <a:r>
              <a:rPr lang="en-US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อุตสาหะ  เอาใจใส่                               		รักษาประโยชน์ของราชการ</a:t>
            </a:r>
            <a:endParaRPr lang="th-TH" sz="4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2" name="Picture 6" descr="bd06518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819400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63246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990584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4800" b="1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8</a:t>
            </a:r>
            <a:r>
              <a:rPr lang="en-US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ข้อปฏิบัติ (ต่อ)</a:t>
            </a:r>
            <a:endParaRPr lang="th-TH" sz="48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124" name="Picture 4" descr="pe01476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1698625" cy="1905000"/>
          </a:xfrm>
          <a:prstGeom prst="rect">
            <a:avLst/>
          </a:prstGeom>
          <a:noFill/>
        </p:spPr>
      </p:pic>
      <p:pic>
        <p:nvPicPr>
          <p:cNvPr id="5125" name="Picture 5" descr="pe01549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276600"/>
            <a:ext cx="1439863" cy="1962150"/>
          </a:xfrm>
          <a:prstGeom prst="rect">
            <a:avLst/>
          </a:prstGeom>
          <a:noFill/>
        </p:spPr>
      </p:pic>
      <p:pic>
        <p:nvPicPr>
          <p:cNvPr id="5126" name="Picture 6" descr="pe01931_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5350" y="3276600"/>
            <a:ext cx="2228850" cy="1870075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428860" y="1428736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 ปฏิบัติตามคำสั่งผู้บังคับบัญชา หากเห็นว่าจะเสียหาย เสียประโยชน์ราชการ ต้องทักท้วง แต่ต้องปฏิบัติตาม</a:t>
            </a:r>
            <a:endParaRPr lang="th-TH" sz="40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8596" y="5357826"/>
            <a:ext cx="81867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อุทิศเวลา ละทิ้งหรือทอดทิ้งหน้าที่ราชการมิได้</a:t>
            </a:r>
            <a:endParaRPr lang="th-TH" sz="36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550984"/>
          </a:xfrm>
        </p:spPr>
        <p:txBody>
          <a:bodyPr/>
          <a:lstStyle/>
          <a:p>
            <a:r>
              <a:rPr lang="th-TH" sz="4800" b="1" dirty="0" smtClean="0"/>
              <a:t>รูปแบบการทุจริตและประพฤติมิชอบ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ฝ่าฝืน หลีกเลี่ยง หรือบิดเบือนกฎ ระเบียบ ขัอบังคับ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จูงใจ เรียกร้อง ข่มขู่ หน่วงเหนี่ยว หรือกลั่นแกล้ง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รู้เห็นเป็นใจ เพิกเฉย หรือละเว้นการปฏิบัติ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ยักยอก เบียดบังซึ่งทรัพย์สินของทางราชการ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ปลอมแปลงหรือกระทำการใดๆ อันเป็นเท็จ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มีผลประโยชน์ร่วมในกิจการบางประเภทที่ใช้อำนาจหน้าที่ช่วยเหลือ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การสมยอมราคาในการเสนอต่อหน่วยงานของรัฐ</a:t>
            </a:r>
          </a:p>
          <a:p>
            <a:pPr algn="ctr">
              <a:spcBef>
                <a:spcPts val="0"/>
              </a:spcBef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ฯลฯ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tTriangle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0" y="0"/>
            <a:ext cx="9144000" cy="6858000"/>
          </a:xfrm>
          <a:prstGeom prst="rtTriangle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14348" y="214290"/>
            <a:ext cx="7772400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มาตรา  8</a:t>
            </a:r>
            <a:r>
              <a:rPr lang="en-US" sz="5400" b="1" dirty="0" smtClean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ข้อปฏิบัติ (ต่อ)</a:t>
            </a:r>
            <a:endParaRPr lang="th-TH" sz="5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14282" y="1214422"/>
            <a:ext cx="82153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รักษาความลับของราชการ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สุภาพเรียบร้อย สามัคคี ช่วยเหลือกัน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ให้ความเป็นธรรม สงเคราะห์แก่ประชาชน 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0298" y="4071942"/>
            <a:ext cx="628654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เป็นกลางทางการเมืองในการปฏิบัติราชการฯ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 รักษาเกียรติศักดิ์ของหน้าที่ราชการ </a:t>
            </a:r>
            <a:endParaRPr lang="th-TH" sz="4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53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285984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d05545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285860"/>
            <a:ext cx="2190402" cy="215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24840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2910" y="285728"/>
            <a:ext cx="7772400" cy="1143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มาตรา  </a:t>
            </a:r>
            <a:r>
              <a:rPr lang="th-TH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ข้อห้าม</a:t>
            </a:r>
            <a:endParaRPr lang="th-TH" sz="60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4348" y="1714488"/>
            <a:ext cx="842965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 algn="thaiDist">
              <a:spcBef>
                <a:spcPct val="50000"/>
              </a:spcBef>
              <a:buAutoNum type="arabicParenBoth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ไม่รายงานเท็จ </a:t>
            </a:r>
          </a:p>
          <a:p>
            <a:pPr marL="742950" indent="-742950" algn="thaiDist">
              <a:spcBef>
                <a:spcPct val="50000"/>
              </a:spcBef>
              <a:buAutoNum type="arabicParenBoth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ไม่กระทำการข้ามผู้บังคับบัญชาเหนือตน</a:t>
            </a:r>
          </a:p>
          <a:p>
            <a:pPr marL="742950" indent="-742950" algn="thaiDist">
              <a:spcBef>
                <a:spcPct val="50000"/>
              </a:spcBef>
              <a:buAutoNum type="arabicParenBoth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ไม่อาศัยหรือยอมให้ผู้อื่นอาศัยตำแหน่งหน้าที่ของตนหาประโยชน์</a:t>
            </a:r>
          </a:p>
          <a:p>
            <a:pPr marL="742950" indent="-742950" algn="thaiDist">
              <a:spcBef>
                <a:spcPct val="50000"/>
              </a:spcBef>
              <a:buAutoNum type="arabicParenBoth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ไม่ประมาทเลินเล่อในหน้าที่ราชการ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6172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42910" y="214290"/>
            <a:ext cx="7772400" cy="1143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มาตรา  8</a:t>
            </a:r>
            <a:r>
              <a:rPr lang="en-US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60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ข้อห้าม (ต่อ)</a:t>
            </a:r>
            <a:endParaRPr lang="th-TH" sz="60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4282" y="1571612"/>
            <a:ext cx="87868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ไม่กระทำการหรือยอมให้ผู้อื่นกระทำการหาประโยชน์ อันอาจทำให้เสียความเที่ยงธรรม และเกียรติศักดิ์ฯ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ไม่เป็นกรรมการผู้จัดการ หรือผู้จัดการฯ ในห้างหุ้นส่วน หรือบริษัท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4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ไม่กลั่นแกล้ง กดขี่ ข่มเหง ในการปฏิบัติราชการ  </a:t>
            </a:r>
            <a:endParaRPr lang="th-TH" sz="44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tTriangle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 rot="10828262">
            <a:off x="-28034" y="-37471"/>
            <a:ext cx="9144000" cy="68580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th-TH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2910" y="285728"/>
            <a:ext cx="7772400" cy="928694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5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มาตรา  8</a:t>
            </a:r>
            <a:r>
              <a:rPr lang="en-US" sz="5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54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ข้อห้าม (ต่อ)</a:t>
            </a:r>
            <a:endParaRPr lang="th-TH" sz="54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3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643206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14744" y="1643050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chemeClr val="accent2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 ไม่ล่วงละเมิด หรือคุกคาม            	ทางเพศฯ  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59656" y="4157894"/>
            <a:ext cx="71269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 ไม่ดูหมิ่น เหยียดหยาม กดขี่            หรือข่มเหง ประชาชนผู้ติดต่อราชการ</a:t>
            </a:r>
          </a:p>
        </p:txBody>
      </p:sp>
      <p:pic>
        <p:nvPicPr>
          <p:cNvPr id="7233" name="Picture 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000636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6096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2910" y="357166"/>
            <a:ext cx="7772400" cy="11430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8</a:t>
            </a:r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4</a:t>
            </a:r>
            <a:endParaRPr lang="th-TH" sz="6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7158" y="1785926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ไม่กระทำตามข้อปฏิบัติในมาตรา </a:t>
            </a:r>
            <a: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81 </a:t>
            </a:r>
            <a:r>
              <a:rPr lang="th-TH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และ มาตรา </a:t>
            </a:r>
            <a: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82 </a:t>
            </a:r>
            <a:r>
              <a:rPr lang="th-TH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หรือ ฝ่าฝืนข้อห้ามตามมาตรา </a:t>
            </a:r>
            <a: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83</a:t>
            </a:r>
            <a:endParaRPr lang="th-TH" sz="4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Picture 4" descr="VOIC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357422" y="3429000"/>
            <a:ext cx="4214842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3857628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ผ</a:t>
            </a:r>
            <a:r>
              <a:rPr lang="en-US" sz="2800" dirty="0" smtClean="0"/>
              <a:t>z</a:t>
            </a:r>
            <a:r>
              <a:rPr lang="th-TH" sz="8800" dirty="0" smtClean="0">
                <a:solidFill>
                  <a:srgbClr val="FF0000"/>
                </a:solidFill>
              </a:rPr>
              <a:t>ผิดวินัย</a:t>
            </a:r>
            <a:endParaRPr lang="th-TH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6172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85 </a:t>
            </a: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วินัยร้ายแรง</a:t>
            </a:r>
            <a:endParaRPr lang="th-TH" sz="6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2910" y="2285992"/>
            <a:ext cx="807249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) ปฏิบัติ หรือละเว้นปฏิบัติหน้าที่     ทำให้เสียหายร้ายแรงแก่ผู้หนึ่งผู้ใด</a:t>
            </a:r>
          </a:p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      ปฏิบัติ หรือละเว้นปฏิบัติหน้าที่ราชการโดยทุจริต</a:t>
            </a:r>
            <a:endParaRPr lang="th-TH" sz="54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019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85 </a:t>
            </a:r>
            <a:r>
              <a:rPr lang="th-TH" sz="6000" b="1" dirty="0" smtClean="0">
                <a:latin typeface="Browallia New" pitchFamily="34" charset="-34"/>
                <a:cs typeface="Browallia New" pitchFamily="34" charset="-34"/>
              </a:rPr>
              <a:t>วินัยร้ายแรง (ต่อ)</a:t>
            </a:r>
            <a:endParaRPr lang="th-TH" sz="6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71604" y="1857364"/>
            <a:ext cx="70437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) ละทิ้ง หรือทอดทิ้ง หน้าที่ราชการ...เสียหายแก่ราชการอย่างร้ายแรง</a:t>
            </a:r>
          </a:p>
          <a:p>
            <a:pPr>
              <a:spcBef>
                <a:spcPct val="50000"/>
              </a:spcBef>
            </a:pP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                  (</a:t>
            </a:r>
            <a:r>
              <a:rPr lang="en-US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48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) ละทิ้งหน้าที่ราชการ            	ติดต่อกันเกินกว่าสิบห้าวันโดย	ไม่มีเหตุอันควรฯ</a:t>
            </a:r>
            <a:endParaRPr lang="th-TH" sz="48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047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0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42910" y="0"/>
            <a:ext cx="7772400" cy="11430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6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85 </a:t>
            </a:r>
            <a:r>
              <a:rPr lang="th-TH" sz="6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วินัยร้ายแรง (ต่อ)</a:t>
            </a:r>
            <a:endParaRPr lang="th-TH" sz="60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7158" y="1714488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(</a:t>
            </a:r>
            <a:r>
              <a:rPr lang="en-US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 ...ได้ชื่อว่าประพฤติชั่วอย่างร้ายแรง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(</a:t>
            </a:r>
            <a:r>
              <a:rPr lang="en-US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5</a:t>
            </a: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 ดูหมิ่นเหยียดหยาม กดขึ่     				ข่มเหง ประชาชนอย่างร้ายแรง</a:t>
            </a:r>
          </a:p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			   (</a:t>
            </a:r>
            <a:r>
              <a:rPr lang="en-US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6</a:t>
            </a: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 คำพิพากษาถึงที่สุดให้					ลงโทษจำคุก หรือหนักกว่าฯ</a:t>
            </a:r>
            <a:endParaRPr lang="th-TH" sz="4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686040" cy="263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91200" y="0"/>
            <a:ext cx="33528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09600"/>
            <a:ext cx="3352800" cy="6248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4572000" cy="35052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0" y="3505200"/>
            <a:ext cx="4572000" cy="3352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33400" y="0"/>
            <a:ext cx="77724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5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85 </a:t>
            </a:r>
            <a:r>
              <a:rPr lang="th-TH" sz="5400" b="1" dirty="0" smtClean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วินัยร้ายแรง (ต่อ)</a:t>
            </a:r>
            <a:endParaRPr lang="th-TH" sz="5400" b="1" dirty="0">
              <a:solidFill>
                <a:srgbClr val="FFFF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4344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22098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85860"/>
            <a:ext cx="10604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4282" y="5411450"/>
            <a:ext cx="3976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ฝ่าฝืนข้อห้ามตาม ม.</a:t>
            </a:r>
            <a:r>
              <a:rPr lang="en-US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83</a:t>
            </a:r>
            <a:endParaRPr lang="th-TH" sz="4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786446" y="1500174"/>
            <a:ext cx="33575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ไม่ปฏิบัติมาตรา </a:t>
            </a:r>
            <a:r>
              <a:rPr lang="en-US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82</a:t>
            </a:r>
            <a:endParaRPr lang="th-TH" sz="4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4348" name="Picture 12" descr="bd06990_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25513"/>
            <a:ext cx="1884363" cy="1600200"/>
          </a:xfrm>
          <a:prstGeom prst="rect">
            <a:avLst/>
          </a:prstGeom>
          <a:noFill/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42844" y="266700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5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7</a:t>
            </a:r>
            <a:r>
              <a:rPr lang="th-TH" sz="5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ละเว้น หรือกระทำ...</a:t>
            </a:r>
            <a:endParaRPr lang="th-TH" sz="4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786314" y="4857760"/>
            <a:ext cx="40719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เป็นเหตุให้ราชการเสียหายร้ายแรง</a:t>
            </a:r>
            <a:endParaRPr lang="th-TH" sz="4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4352" name="Picture 1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928934"/>
            <a:ext cx="13589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4286248" y="3000372"/>
            <a:ext cx="1428760" cy="428628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071942"/>
            <a:ext cx="9144000" cy="278605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42910" y="285728"/>
            <a:ext cx="7772400" cy="1143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6000" b="1" dirty="0" smtClean="0">
                <a:solidFill>
                  <a:schemeClr val="bg2"/>
                </a:solidFill>
                <a:latin typeface="Browallia New" pitchFamily="34" charset="-34"/>
                <a:cs typeface="Browallia New" pitchFamily="34" charset="-34"/>
              </a:rPr>
              <a:t>88</a:t>
            </a:r>
            <a:endParaRPr lang="th-TH" sz="6000" b="1" dirty="0">
              <a:solidFill>
                <a:schemeClr val="bg2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14678" y="2000240"/>
            <a:ext cx="57150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ผู้ใดกระทำผิดวินัย        ต้องได้รับโทษทางวินัย</a:t>
            </a:r>
            <a:endParaRPr lang="th-TH" sz="5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4282" y="4357694"/>
            <a:ext cx="8715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โทษทางวินัยมี 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สถาน                         ภาคทัณฑ์      ตัดเงินเดือน    ลดเงินเดือน                           ปลดออก     ไล่ออก</a:t>
            </a:r>
            <a:endParaRPr lang="th-TH" sz="48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586046" cy="29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357166"/>
            <a:ext cx="7324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ผลกระทบของการทุจริตคอร์รัปชัน</a:t>
            </a:r>
            <a:endParaRPr lang="th-TH" sz="5400" dirty="0"/>
          </a:p>
        </p:txBody>
      </p:sp>
      <p:sp>
        <p:nvSpPr>
          <p:cNvPr id="3" name="Rectangle 2"/>
          <p:cNvSpPr/>
          <p:nvPr/>
        </p:nvSpPr>
        <p:spPr>
          <a:xfrm>
            <a:off x="395536" y="1628800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ภาพลักษณ์ของประเทศเสียหายขาดความ  น่าเชื่อถือ  ขาดการยอมรับในเวทีโลก</a:t>
            </a:r>
            <a:b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-  นักลงทุนต่างชาติไม่กล้ามาลงทุน          ทำให้ประเทศขาดการพัฒนา มีหนี้สินเพิ่มขึ้น</a:t>
            </a:r>
            <a: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5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-  สภาพเศรษฐกิจ สังคม เสื่อมถอย</a:t>
            </a:r>
            <a:endParaRPr lang="th-TH" sz="4000" dirty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6019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th-TH" sz="6000" b="1" dirty="0">
                <a:latin typeface="Browallia New" pitchFamily="34" charset="-34"/>
                <a:cs typeface="Browallia New" pitchFamily="34" charset="-34"/>
              </a:rPr>
              <a:t>มาตรา  </a:t>
            </a:r>
            <a:r>
              <a:rPr lang="en-US" sz="6000" b="1" dirty="0" smtClean="0">
                <a:latin typeface="Browallia New" pitchFamily="34" charset="-34"/>
                <a:cs typeface="Browallia New" pitchFamily="34" charset="-34"/>
              </a:rPr>
              <a:t>97</a:t>
            </a:r>
            <a:endParaRPr lang="th-TH" sz="6000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2302" name="Picture 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1242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643306" y="1928802"/>
            <a:ext cx="5286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ข้าราชการพลเรือนสามัญผู้ใดกระทำผิดวินัยอย่างร้ายแรง ให้ผู้บังคับบัญชาสั่งลงโทษปลดออก หรือไล่ออกตามความร้ายแรงแห่งกรณีฯ</a:t>
            </a:r>
            <a:endParaRPr lang="th-TH" sz="4800" b="1" dirty="0">
              <a:solidFill>
                <a:schemeClr val="bg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285860"/>
            <a:ext cx="4357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การทุจริตต่อหน้าที่ราชการ และเป็นความผิดวินัยอย่างร้ายแรง 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9" descr="hh1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785794"/>
            <a:ext cx="3214710" cy="493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43042" y="357166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  รัฐบาลได้ประกาศเป็นวาระแห่งชาติ</a:t>
            </a:r>
          </a:p>
          <a:p>
            <a:pPr algn="thaiDist"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  จากนโยบาย ข้อ ๑๐ ของรัฐบาลได้แก่      การส่งเสริมการบริหารราชการแผ่นดินที่มี   ธรรมาภิบาลและการป้องกันปราบปรามการทุจริตและประพฤติมิชอบในภาครัฐ </a:t>
            </a:r>
          </a:p>
          <a:p>
            <a:pPr algn="thaiDist">
              <a:buFont typeface="Arial" pitchFamily="34" charset="0"/>
              <a:buChar char="•"/>
            </a:pPr>
            <a:endParaRPr lang="th-TH" sz="4400" b="1" dirty="0" smtClean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buFont typeface="Arial" pitchFamily="34" charset="0"/>
              <a:buChar char="•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มีนโยบายให้สอดแทรกประเด็นการป้องกันและแก้ไขปัญหาการทุจริต  ไว้ในทุกแนวนโยบายการดำเนินงานของรัฐบาล</a:t>
            </a:r>
            <a:endParaRPr lang="th-TH" sz="4400" b="1" dirty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0" y="285728"/>
            <a:ext cx="1571604" cy="1928802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</a:t>
            </a:r>
            <a:endParaRPr lang="th-TH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822214" cy="1126478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การประเมินคุณธรรมและความโปร่งใสฯ</a:t>
            </a:r>
            <a:br>
              <a:rPr lang="th-TH" sz="48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 </a:t>
            </a:r>
            <a:r>
              <a:rPr lang="en-US" sz="48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ntregrity</a:t>
            </a:r>
            <a:r>
              <a:rPr lang="en-US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 </a:t>
            </a:r>
            <a:r>
              <a:rPr lang="en-US" sz="48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ransparency</a:t>
            </a:r>
            <a:r>
              <a:rPr lang="en-US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en-US" sz="4800" b="1" dirty="0" err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ssesment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- </a:t>
            </a:r>
            <a:r>
              <a:rPr lang="en-US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ITA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srgbClr val="FFFF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96944" cy="4872604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(คือ โครงการฯ ที่มีความเป็นรูปธรรมในการสร้าง</a:t>
            </a:r>
            <a:r>
              <a:rPr lang="th-TH" b="1" dirty="0" err="1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บาลของภาครัฐ)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ความโปร่งใส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ความรับผิดชอบ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การทุจริตคอร์รัปชั่น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วัฒนธรรมคุณธรรม</a:t>
            </a:r>
          </a:p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คุณธรรมในการทำงาน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ดัชนีความโปร่งใส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357430"/>
            <a:ext cx="5111750" cy="389097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การมีส่วนร่วม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กฎระเบียบ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เป็นธรรม ไม่เลือกปฏิบัติ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มาตรฐานการให้บริการ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การให้และเปิดเผยข้อมูล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ดัชนีการทุจริตคอร์รัปชั่น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357430"/>
            <a:ext cx="5111750" cy="3890970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ประสบการณ์ตรงเกี่ยวกับการทุจริตคอร์รัปชั่นในองค์กร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มุมมองเกี่ยวกับการรับรู้การทุจริตคอร์รัปชัน</a:t>
            </a:r>
          </a:p>
          <a:p>
            <a:pPr>
              <a:buNone/>
            </a:pP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ดัชนีความรับผิดชอบ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357430"/>
            <a:ext cx="5111750" cy="389097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ความรับผิดชอบต่อบทบาทหน้าที่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ความรับผิดชอบตามกฎหมาย</a:t>
            </a:r>
          </a:p>
          <a:p>
            <a:pPr>
              <a:buNone/>
            </a:pP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ดัชนีความรับผิดชอบ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8596" y="2428868"/>
            <a:ext cx="3357586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การตอบสนองต่อข้อร้องเรียน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00496" y="2357430"/>
            <a:ext cx="4929222" cy="389097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การแจ้งผลการร้องเรียน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ช่องทางการร้องเรียน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ขั้นตอน/ระบบการร้องเรียน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การเข้าถึงข้อมูล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ผลสัมฤทธิ์การปฏิบัติราชการ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ดัชนีคุณธรรมจริยธรรมในการทำงาน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357430"/>
            <a:ext cx="5111750" cy="389097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การบริหารงานบุคคล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ความเป็นธรรมในการมอบหมายงาน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การบริหารงบประมาณ</a:t>
            </a:r>
          </a:p>
          <a:p>
            <a:pPr lvl="1">
              <a:buNone/>
            </a:pP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ดัชนีวัฒนธรรมคุณธรรมขององค์กร</a:t>
            </a:r>
            <a:endParaRPr lang="th-TH" sz="6000" b="1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428868"/>
            <a:ext cx="2743200" cy="3819532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การดำเนินงานขององค์กร</a:t>
            </a:r>
            <a:endParaRPr lang="th-TH" sz="6000" b="1" dirty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357430"/>
            <a:ext cx="5111750" cy="3890970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วัฒนธรรมองค์กร</a:t>
            </a:r>
            <a:endParaRPr lang="th-TH" sz="60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0"/>
            <a:ext cx="8568952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orruption 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erception </a:t>
            </a:r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ndex (</a:t>
            </a:r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CPI</a:t>
            </a:r>
            <a:r>
              <a:rPr lang="en-US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CPI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ดัชนีชี้วัดภาพลักษณ์ปัญหา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ชันของประเทศต่างๆ ทั่วโลก   ที่มีค่าคะแนนตั้งแต่ 0 (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ชันมากที่สุด) – 100 (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ชันน้อยที่สุด)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จัดทำโดย องค์กรโปร่งใสนานาชาติ (</a:t>
            </a:r>
            <a:r>
              <a:rPr lang="en-US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TI : Transparency International) </a:t>
            </a: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ซึ่งเป็นองค์กรอิสระระดับชาติที่ก่อตั้งขึ้นเพื่อรณรงค์การแก้ไขปัญหาคอร์รัปชั่น และมีเครือข่ายใน 120 ประเทศทั่วโลก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การจัดทำ </a:t>
            </a:r>
            <a:r>
              <a:rPr lang="en-US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CPI 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ในปี พ.ศ. 2557 </a:t>
            </a:r>
            <a:r>
              <a:rPr lang="en-US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TI 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ได้จัดอันดับจากประเทศต่างๆทั่วโลก </a:t>
            </a:r>
            <a:r>
              <a:rPr lang="th-TH" sz="3200" b="1" dirty="0" err="1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จ่านวน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 175 ประเทศ และจากผลการสำรวจของสำนัก</a:t>
            </a:r>
            <a:r>
              <a:rPr lang="th-TH" sz="3200" b="1" dirty="0" err="1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โพลล์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ต่างๆ </a:t>
            </a:r>
            <a:r>
              <a:rPr lang="th-TH" sz="3200" b="1" dirty="0" err="1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จ่านวน</a:t>
            </a:r>
            <a:r>
              <a:rPr lang="th-TH" sz="32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 12 แห่ง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th-TH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ค่า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CPI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สูง ประเทศมีความโปร่งใสมาก  แสดงว่า </a:t>
            </a:r>
            <a:r>
              <a:rPr lang="th-TH" sz="3600" b="1" dirty="0" err="1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ชันต่ำ </a:t>
            </a:r>
          </a:p>
          <a:p>
            <a:pPr>
              <a:spcBef>
                <a:spcPts val="1200"/>
              </a:spcBef>
            </a:pP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ค่า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CPI 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ต่ำ ประเทศมีความโปร่งใสน้อย  แสดงว่า </a:t>
            </a:r>
            <a:r>
              <a:rPr lang="th-TH" sz="3600" b="1" dirty="0" err="1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36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ชันสูง </a:t>
            </a:r>
            <a:endParaRPr lang="th-TH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ประกอบด้วยเครื่องมือ </a:t>
            </a:r>
            <a:r>
              <a:rPr lang="en-US" sz="54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5400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ชนิด ได้แก่</a:t>
            </a:r>
            <a:endParaRPr lang="th-TH" sz="5400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แบบประเมินภายในองค์กร (</a:t>
            </a:r>
            <a:r>
              <a:rPr lang="en-US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Internal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endParaRPr lang="th-TH" sz="4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แบบประเมินภายนอกองค์กร (</a:t>
            </a:r>
            <a:r>
              <a:rPr lang="en-US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External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>
              <a:buAutoNum type="arabicPeriod"/>
            </a:pPr>
            <a:endParaRPr lang="th-TH" sz="4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/>
            </a:pP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แบบประเมินหลักฐาน (</a:t>
            </a:r>
            <a:r>
              <a:rPr lang="en-US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Evidence Base</a:t>
            </a:r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000108"/>
            <a:ext cx="7772400" cy="4114800"/>
          </a:xfrm>
        </p:spPr>
        <p:txBody>
          <a:bodyPr/>
          <a:lstStyle/>
          <a:p>
            <a:pPr algn="ctr" eaLnBrk="1" hangingPunct="1">
              <a:buNone/>
            </a:pPr>
            <a:r>
              <a:rPr lang="th-TH" sz="6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ยุทธศาสตร์ชาติว่าด้วยการป้องกัน</a:t>
            </a:r>
          </a:p>
          <a:p>
            <a:pPr algn="ctr" eaLnBrk="1" hangingPunct="1">
              <a:buNone/>
            </a:pPr>
            <a:r>
              <a:rPr lang="th-TH" sz="60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และปราบปรามการทุจริต </a:t>
            </a:r>
          </a:p>
          <a:p>
            <a:pPr algn="ctr" eaLnBrk="1" hangingPunct="1">
              <a:buNone/>
            </a:pP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(ฉ.</a:t>
            </a:r>
            <a:r>
              <a:rPr lang="en-US" sz="60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6000" b="1" dirty="0" smtClean="0">
                <a:latin typeface="TH SarabunPSK" pitchFamily="34" charset="-34"/>
                <a:cs typeface="TH SarabunPSK" pitchFamily="34" charset="-34"/>
              </a:rPr>
              <a:t>) พ.ศ.2552-2555 </a:t>
            </a:r>
          </a:p>
          <a:p>
            <a:pPr algn="ctr" eaLnBrk="1" hangingPunct="1">
              <a:buNone/>
            </a:pPr>
            <a:r>
              <a:rPr lang="th-TH" sz="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(ฉ.</a:t>
            </a:r>
            <a:r>
              <a:rPr lang="en-US" sz="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) พ.ศ.</a:t>
            </a:r>
            <a:r>
              <a:rPr lang="en-US" sz="60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2556-2559</a:t>
            </a:r>
            <a:endParaRPr lang="th-TH" sz="6000" b="1" dirty="0" smtClean="0">
              <a:solidFill>
                <a:srgbClr val="99FF33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85723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3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4" name="ดาว 5 แฉก 3"/>
          <p:cNvSpPr/>
          <p:nvPr/>
        </p:nvSpPr>
        <p:spPr bwMode="auto">
          <a:xfrm>
            <a:off x="285720" y="2000240"/>
            <a:ext cx="1461820" cy="1739592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</a:rPr>
              <a:t>5</a:t>
            </a:r>
            <a:endParaRPr lang="th-TH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07375" cy="1223963"/>
          </a:xfrm>
          <a:noFill/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th-TH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บทบาทหน้าที่สำนักงาน </a:t>
            </a:r>
            <a:r>
              <a:rPr lang="th-TH" b="1" dirty="0" err="1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ต</a:t>
            </a:r>
            <a:r>
              <a:rPr lang="th-TH" sz="36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ามมติคณะรัฐมนตรีเมื่อวันที่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พฤษภาคม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2551</a:t>
            </a:r>
            <a:endParaRPr lang="th-TH" dirty="0" smtClean="0"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133600"/>
            <a:ext cx="8497193" cy="4535488"/>
          </a:xfrm>
          <a:noFill/>
        </p:spPr>
        <p:txBody>
          <a:bodyPr/>
          <a:lstStyle/>
          <a:p>
            <a:pPr algn="thaiDist" eaLnBrk="1" hangingPunct="1">
              <a:lnSpc>
                <a:spcPct val="80000"/>
              </a:lnSpc>
              <a:buFontTx/>
              <a:buNone/>
            </a:pPr>
            <a:r>
              <a:rPr lang="th-TH" sz="2800" b="1" dirty="0" smtClean="0">
                <a:effectLst/>
              </a:rPr>
              <a:t>    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ให้หน่วยงานภาครัฐนำยุทธศาสตร์ชาติว่าด้วยการป้องกันและปราบปรามการทุจริตไปสู่การปฏิบัติ  โดยให้กำหนดไว้ในแผนปฏิบัติราชการ </a:t>
            </a:r>
            <a:r>
              <a:rPr lang="en-US" sz="4000" b="1" dirty="0" smtClean="0"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 ปีและแผนปฏิบัติราชการ </a:t>
            </a:r>
            <a:r>
              <a:rPr lang="en-US" sz="4000" b="1" dirty="0" smtClean="0">
                <a:effectLst/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 ปี  และมี </a:t>
            </a:r>
            <a:r>
              <a:rPr lang="th-TH" sz="4000" b="1" dirty="0" smtClean="0">
                <a:solidFill>
                  <a:srgbClr val="FF33CC"/>
                </a:solidFill>
                <a:effectLst/>
                <a:latin typeface="TH SarabunPSK" pitchFamily="34" charset="-34"/>
                <a:cs typeface="TH SarabunPSK" pitchFamily="34" charset="-34"/>
              </a:rPr>
              <a:t>คณะกรรมการขับเคลื่อนยุทธศาสตร์ชาติฯ ภาครัฐ  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ซึ่งมีนายกรัฐมนตรีเป็นประธานฯ ปลัดกระทรวงทุกกระทรวงเป็นคณะกรรมการฯ และ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เลขาธิการ </a:t>
            </a:r>
            <a:r>
              <a:rPr lang="th-TH" sz="4000" b="1" dirty="0" err="1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ป.ป.ท.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เป็นกรรมการและเลขานุการ  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มติ ครม.เมื่อวันที่ </a:t>
            </a:r>
            <a:r>
              <a:rPr lang="en-US" sz="4000" b="1" dirty="0" smtClean="0">
                <a:effectLst/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พฤศจิกายน </a:t>
            </a:r>
            <a:r>
              <a:rPr lang="en-US" sz="4000" b="1" dirty="0" smtClean="0">
                <a:effectLst/>
                <a:latin typeface="TH SarabunPSK" pitchFamily="34" charset="-34"/>
                <a:cs typeface="TH SarabunPSK" pitchFamily="34" charset="-34"/>
              </a:rPr>
              <a:t>2557</a:t>
            </a:r>
            <a:r>
              <a:rPr lang="th-TH" sz="4000" b="1" dirty="0" smtClean="0">
                <a:effectLst/>
                <a:latin typeface="TH SarabunPSK" pitchFamily="34" charset="-34"/>
                <a:cs typeface="TH SarabunPSK" pitchFamily="34" charset="-34"/>
              </a:rPr>
              <a:t>เห็นชอบคณะกรรมการฯชุดปัจจุบันแล้ว</a:t>
            </a:r>
            <a:endParaRPr lang="th-TH" sz="4400" b="1" dirty="0" smtClean="0">
              <a:solidFill>
                <a:srgbClr val="FFFF0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43000"/>
          </a:xfrm>
        </p:spPr>
        <p:txBody>
          <a:bodyPr/>
          <a:lstStyle/>
          <a:p>
            <a:pPr algn="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ศูนย์ปฏิบัติการต่อต้านการทุจริต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คอร์รับชั่น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981200"/>
            <a:ext cx="8501122" cy="4519634"/>
          </a:xfrm>
        </p:spPr>
        <p:txBody>
          <a:bodyPr/>
          <a:lstStyle/>
          <a:p>
            <a:pPr>
              <a:buNone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  ตามมติคณะรัฐมนตรีเมื่อวันที่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2555</a:t>
            </a:r>
            <a:endParaRPr lang="th-TH" sz="4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ให้จัดตั้ง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ในสำนักงานปลัดสำนักนายกรัฐมนตรี และสำนักงานปลัดทุกกระทรวง</a:t>
            </a:r>
          </a:p>
          <a:p>
            <a:pPr>
              <a:buNone/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จัดตั้ง </a:t>
            </a:r>
            <a:r>
              <a:rPr lang="th-TH" sz="4400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ในส่วนราชการที่ขึ้นตรงต่อนายก รมต. และส่วนราชการที่ไม่อยู่ในสังกัดกระทรวง ทบวง กรม</a:t>
            </a:r>
            <a:endParaRPr lang="en-US" sz="44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ดาว 5 แฉก 3"/>
          <p:cNvSpPr/>
          <p:nvPr/>
        </p:nvSpPr>
        <p:spPr bwMode="auto">
          <a:xfrm>
            <a:off x="0" y="0"/>
            <a:ext cx="1438418" cy="1785950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6</a:t>
            </a:r>
            <a:endParaRPr lang="th-TH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ศูนย์ปฏิบัติการต่อต้านการทุจริต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คอร์รับชั่น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ศปท.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2492896"/>
            <a:ext cx="3810000" cy="360310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การป้องกันและปราบปราม</a:t>
            </a:r>
          </a:p>
          <a:p>
            <a:pPr algn="ctr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การทุจริต</a:t>
            </a:r>
          </a:p>
          <a:p>
            <a:pPr algn="ctr">
              <a:buNone/>
            </a:pPr>
            <a:r>
              <a:rPr lang="th-TH" sz="5400" b="1" dirty="0" err="1" smtClean="0">
                <a:latin typeface="TH SarabunPSK" pitchFamily="34" charset="-34"/>
                <a:cs typeface="TH SarabunPSK" pitchFamily="34" charset="-34"/>
              </a:rPr>
              <a:t>คอร์รัป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ชัน</a:t>
            </a:r>
          </a:p>
          <a:p>
            <a:pPr algn="ctr">
              <a:buNone/>
            </a:pP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3810000" cy="360310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 การส่งเสริมคุณธรรมและจริยธรรมข้าราชการ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h-TH" sz="5400" b="1" dirty="0" smtClean="0"/>
              <a:t>คำสั่งคณะรักษาความสงบที่ </a:t>
            </a:r>
            <a:r>
              <a:rPr lang="en-US" sz="5400" b="1" dirty="0" smtClean="0"/>
              <a:t>69/57</a:t>
            </a:r>
            <a:endParaRPr lang="th-TH" sz="54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3970784"/>
          </a:xfrm>
        </p:spPr>
        <p:txBody>
          <a:bodyPr/>
          <a:lstStyle/>
          <a:p>
            <a:pPr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pPr>
              <a:buNone/>
            </a:pP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ดาว 5 แฉก 3"/>
          <p:cNvSpPr/>
          <p:nvPr/>
        </p:nvSpPr>
        <p:spPr bwMode="auto">
          <a:xfrm>
            <a:off x="251520" y="188640"/>
            <a:ext cx="1584176" cy="1809890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92696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7</a:t>
            </a:r>
            <a:endParaRPr lang="th-TH" sz="6600" b="1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27584" y="20608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มุ่งเน้นการป้องกันมิให้เกิดการทุจริตในทุกส่วนราชการ  ซึ่งเป็นต้นเหตุแห่งปัญหา 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โดยใช้กลไกการบังคับ กำกับ ติดตามการปฏิบัติงานของหัวหน้าส่วนราชการ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  ซึ่งมีหน้าที่และจะต้องรับผิดชอบต่อผลของการกระทำที่เกิดขึ้นภายในหน่วยงานหรือจากผู้ใต้บังคับบัญชาของตน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คำสั่ง </a:t>
            </a:r>
            <a:r>
              <a:rPr lang="th-TH" sz="5400" b="1" dirty="0" err="1" smtClean="0">
                <a:latin typeface="TH SarabunPSK" pitchFamily="34" charset="-34"/>
                <a:cs typeface="TH SarabunPSK" pitchFamily="34" charset="-34"/>
              </a:rPr>
              <a:t>คสช.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ที่ 69/2557 มีสาระสำคัญ ดังนี้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213285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 ๑</a:t>
            </a:r>
            <a:r>
              <a:rPr lang="th-TH" sz="44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ให้ทุกภาคส่วนราชการและหน่วยงานของรัฐ กำหนด</a:t>
            </a:r>
            <a:r>
              <a:rPr lang="th-TH" sz="4400" b="1" dirty="0" smtClean="0">
                <a:solidFill>
                  <a:srgbClr val="99FF33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มาตรการหรือแนวทางการป้องกันและแก้ไขปัญหาการทุจริตประพฤติมิชอบในส่วนราชการ และหน่วยงานของรัฐ</a:t>
            </a:r>
            <a:endParaRPr lang="th-TH" sz="4400" dirty="0"/>
          </a:p>
        </p:txBody>
      </p:sp>
    </p:spTree>
    <p:extLst>
      <p:ext uri="{BB962C8B-B14F-4D97-AF65-F5344CB8AC3E}">
        <p14:creationId xmlns="" xmlns:p14="http://schemas.microsoft.com/office/powerpoint/2010/main" val="144779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11560" y="76470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 ๒</a:t>
            </a:r>
            <a:r>
              <a:rPr lang="th-TH" sz="4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ในกรณีที่มีการกล่าวหาหรือพบเหตุ      อันควรสงสัยว่าข้าราชการและเจ้าหน้าที่ของรัฐ กระทำการหรือเกี่ยวข้องกับการทุจริตประพฤติ   มิชอบ... </a:t>
            </a:r>
            <a:r>
              <a:rPr lang="th-TH" sz="48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ให้หัวหน้าส่วนราชการและหัวหน้าหน่วยงานของรัฐ... ให้บังคับใช้มาตรการทางวินัย มาตรการทางปกครอง และมาตรการทางกฎหมายอย่างเฉียบขาดและรวดเร็ว</a:t>
            </a:r>
            <a:endParaRPr lang="th-TH" sz="4800" dirty="0"/>
          </a:p>
        </p:txBody>
      </p:sp>
    </p:spTree>
    <p:extLst>
      <p:ext uri="{BB962C8B-B14F-4D97-AF65-F5344CB8AC3E}">
        <p14:creationId xmlns="" xmlns:p14="http://schemas.microsoft.com/office/powerpoint/2010/main" val="144779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ามเหลี่ยมหน้าจั่ว 4">
            <a:hlinkClick r:id="rId3" action="ppaction://hlinksldjump"/>
          </p:cNvPr>
          <p:cNvSpPr/>
          <p:nvPr/>
        </p:nvSpPr>
        <p:spPr bwMode="auto">
          <a:xfrm>
            <a:off x="3707904" y="2852936"/>
            <a:ext cx="144016" cy="72008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548681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None/>
            </a:pP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 ๓.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ในกรณี</a:t>
            </a:r>
            <a:r>
              <a:rPr lang="th-TH" sz="44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การจัดซื้อจัดจ้าง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องส่วนราชการและหน่วยงานของรัฐให้หัวหน้าส่วนราชการและหัวหน้าหน่วยงานของรัฐมีหน้าที่ในการควบคุม กำกับดูแล การดำเนินงานให้เป็นไปตามบทบัญญัติแห่งพระราชบัญญัติประกอบรัฐธรรมนูญว่าด้วยการป้องกันและปราบปรามการทุจริต พ.ศ.๒๕๔๒ อย่างเคร่งครัด</a:t>
            </a:r>
          </a:p>
          <a:p>
            <a:pPr algn="thaiDist">
              <a:buNone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 ๔.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กรณีที่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หัวหน้าส่วนราชการหรือผู้บังคับบัญชาปล่อยปละละเลย 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ไม่ดำเนินการตามข้อ ๒ และข้อ ๓ ให้ถือเป็น</a:t>
            </a:r>
            <a:r>
              <a:rPr lang="th-TH" sz="44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ความผิดวินัยหรือความผิดทางอาญา </a:t>
            </a:r>
            <a:r>
              <a:rPr lang="th-TH" sz="3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แล้วแต่กรณี</a:t>
            </a:r>
          </a:p>
        </p:txBody>
      </p:sp>
    </p:spTree>
    <p:extLst>
      <p:ext uri="{BB962C8B-B14F-4D97-AF65-F5344CB8AC3E}">
        <p14:creationId xmlns="" xmlns:p14="http://schemas.microsoft.com/office/powerpoint/2010/main" val="210730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ามเหลี่ยมหน้าจั่ว 4">
            <a:hlinkClick r:id="rId3" action="ppaction://hlinksldjump"/>
          </p:cNvPr>
          <p:cNvSpPr/>
          <p:nvPr/>
        </p:nvSpPr>
        <p:spPr bwMode="auto">
          <a:xfrm>
            <a:off x="3707904" y="2852936"/>
            <a:ext cx="144016" cy="72008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47667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ข้อ ๕</a:t>
            </a:r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. </a:t>
            </a:r>
            <a:r>
              <a:rPr lang="th-TH" sz="4000" b="1" dirty="0" smtClean="0">
                <a:solidFill>
                  <a:srgbClr val="FF33CC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ให้สำนักงานคณะกรรมการป้องกันและปราบปรามการทุจริตในภาครัฐ </a:t>
            </a:r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ดำเนินการแสวงหา รวบรวม และดำเนินการอื่นใด เพื่อให้ได้มาซึ่งข้อเท็จจริงและพยานหลักฐานในการที่จะทราบรายละเอียดและพิสูจน์เกี่ยวกับการทุจริตในภาครัฐ รวมทั้งติดตาม เร่งรัดผลการดำเนินงานตามข้อ ๑   ข้อ ๒ ข้อ ๓ และข้อ ๔ และรายงานผลการปฏิบัติพร้อมทั้งเสนอความเห็นให้        คณะรักษาความสงบแห่งชาติทราบและพิจารณา       อย่างต่อเนื่อง</a:t>
            </a:r>
            <a:endParaRPr lang="th-TH" sz="4000" dirty="0"/>
          </a:p>
        </p:txBody>
      </p:sp>
    </p:spTree>
    <p:extLst>
      <p:ext uri="{BB962C8B-B14F-4D97-AF65-F5344CB8AC3E}">
        <p14:creationId xmlns="" xmlns:p14="http://schemas.microsoft.com/office/powerpoint/2010/main" val="210730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u="sng" dirty="0" smtClean="0">
                <a:solidFill>
                  <a:srgbClr val="FF9900"/>
                </a:solidFill>
              </a:rPr>
              <a:t>ดัชนีชี้วัดภาพลักษณ์</a:t>
            </a:r>
            <a:r>
              <a:rPr lang="th-TH" sz="4800" b="1" u="sng" dirty="0" err="1" smtClean="0">
                <a:solidFill>
                  <a:srgbClr val="FF9900"/>
                </a:solidFill>
              </a:rPr>
              <a:t>คอร์รัป</a:t>
            </a:r>
            <a:r>
              <a:rPr lang="th-TH" sz="4800" b="1" u="sng" dirty="0" smtClean="0">
                <a:solidFill>
                  <a:srgbClr val="FF9900"/>
                </a:solidFill>
              </a:rPr>
              <a:t>ชันของประเทศไทย</a:t>
            </a:r>
            <a:endParaRPr lang="th-TH" sz="4800" b="1" u="sng" dirty="0">
              <a:solidFill>
                <a:srgbClr val="FF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606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Corruption Perception Index (CPI) 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2553 = 3.5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จากคะแนนเต็ม 10 (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78/178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2554 = 3.4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จากคะแนนเต็ม 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80/183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2555 = 37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จากคะแนนเต็ม 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88/176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2556 = 35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จากคะแนนเต็ม 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102/177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2557 = 38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จากคะแนนเต็ม 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100 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85/175,</a:t>
            </a:r>
            <a:r>
              <a:rPr lang="th-TH" sz="4400" b="1" dirty="0" smtClean="0">
                <a:solidFill>
                  <a:schemeClr val="tx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12/28</a:t>
            </a:r>
            <a:r>
              <a:rPr lang="en-US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4400" b="1" dirty="0" smtClean="0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rPr>
              <a:t>3/9</a:t>
            </a:r>
            <a:r>
              <a:rPr lang="th-TH" sz="4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ศูนย์อำนวยการต่อต้านการทุจริตแห่งชาติ</a:t>
            </a:r>
            <a:br>
              <a:rPr lang="th-TH" sz="5400" b="1" dirty="0" smtClean="0">
                <a:solidFill>
                  <a:srgbClr val="FFFF00"/>
                </a:solidFill>
              </a:rPr>
            </a:br>
            <a:r>
              <a:rPr lang="th-TH" sz="5400" b="1" dirty="0" smtClean="0">
                <a:solidFill>
                  <a:srgbClr val="FFFF00"/>
                </a:solidFill>
              </a:rPr>
              <a:t>(</a:t>
            </a:r>
            <a:r>
              <a:rPr lang="th-TH" sz="5400" b="1" dirty="0" err="1" smtClean="0">
                <a:solidFill>
                  <a:srgbClr val="FFFF00"/>
                </a:solidFill>
              </a:rPr>
              <a:t>ศอตช.</a:t>
            </a:r>
            <a:r>
              <a:rPr lang="th-TH" sz="5400" b="1" dirty="0" smtClean="0">
                <a:solidFill>
                  <a:srgbClr val="FFFF00"/>
                </a:solidFill>
              </a:rPr>
              <a:t>)</a:t>
            </a:r>
            <a:endParaRPr lang="th-TH" sz="5400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3826768"/>
          </a:xfrm>
        </p:spPr>
        <p:txBody>
          <a:bodyPr/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คำสั่งสำนักนายกรัฐมนตรีที่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126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2557  </a:t>
            </a:r>
            <a:endParaRPr lang="th-TH" sz="4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  ลงวันที่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24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พฤศจิกายน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2557</a:t>
            </a:r>
          </a:p>
          <a:p>
            <a:r>
              <a:rPr lang="th-TH" sz="48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รัฐมนตรีว่าการกระทรวงยุติธรรมเป็น  ประธานคณะกรรมการศูนย์ฯ</a:t>
            </a:r>
            <a:endParaRPr lang="en-US" sz="4800" b="1" dirty="0" smtClean="0">
              <a:solidFill>
                <a:srgbClr val="FFC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6019800" y="5013176"/>
          <a:ext cx="3124200" cy="1570038"/>
        </p:xfrm>
        <a:graphic>
          <a:graphicData uri="http://schemas.openxmlformats.org/presentationml/2006/ole">
            <p:oleObj spid="_x0000_s71682" name="Clip" r:id="rId3" imgW="3429000" imgH="1724040" progId="">
              <p:embed/>
            </p:oleObj>
          </a:graphicData>
        </a:graphic>
      </p:graphicFrame>
      <p:sp>
        <p:nvSpPr>
          <p:cNvPr id="5" name="5-Point Star 4"/>
          <p:cNvSpPr/>
          <p:nvPr/>
        </p:nvSpPr>
        <p:spPr bwMode="auto">
          <a:xfrm>
            <a:off x="357158" y="857232"/>
            <a:ext cx="1500198" cy="1707672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</a:rPr>
              <a:t>8</a:t>
            </a:r>
            <a:endParaRPr lang="th-TH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p-Down Arrow 21"/>
          <p:cNvSpPr/>
          <p:nvPr/>
        </p:nvSpPr>
        <p:spPr>
          <a:xfrm>
            <a:off x="4572000" y="4572008"/>
            <a:ext cx="142877" cy="1275787"/>
          </a:xfrm>
          <a:prstGeom prst="up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-1035883" y="4107661"/>
            <a:ext cx="450059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739351" y="4119037"/>
            <a:ext cx="438047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428596" y="2714620"/>
            <a:ext cx="1825417" cy="570137"/>
          </a:xfrm>
          <a:prstGeom prst="borderCallout1">
            <a:avLst>
              <a:gd name="adj1" fmla="val 105054"/>
              <a:gd name="adj2" fmla="val 50076"/>
              <a:gd name="adj3" fmla="val 122096"/>
              <a:gd name="adj4" fmla="val 49838"/>
            </a:avLst>
          </a:prstGeom>
          <a:solidFill>
            <a:srgbClr val="FF66FF"/>
          </a:solidFill>
          <a:ln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0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226438" y="3000372"/>
            <a:ext cx="417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2039" y="3410190"/>
            <a:ext cx="2941041" cy="25191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b="1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ขับเคลื่อนยุทธศาสตร์ชาติ ระยะที่ </a:t>
            </a:r>
            <a:r>
              <a:rPr lang="en-US" sz="1400" b="1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1400" b="1" u="sng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.ปลูก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/ปลุกจิตสำนึกต่อต้านการทุจริต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การทำงานกับทุกภาคีเครือข่าย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.พัฒนาความร่วมมือระหว่างประเทศ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.พัฒนาเครื่องมือ/ระบบการป้องกันปราบปราม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.เสริมสร้างองค์ความรู้ให้ทุกภาคส่วน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2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</a:t>
            </a:r>
            <a:r>
              <a:rPr lang="th-TH" sz="1200" b="1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2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การแผนงาน โครงการ กิจกรรม ภายใต้แผนยุทธศาสตร์ชาติ ระยะที่ </a:t>
            </a:r>
            <a:r>
              <a:rPr lang="en-US" sz="12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214678" y="4800614"/>
            <a:ext cx="2857520" cy="70008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กลไกการตรวจสอบปกติ</a:t>
            </a:r>
            <a:endParaRPr lang="en-US" sz="1400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ผู้ตรวจราชการสำนักนายกรัฐมนตรี/กระทรวง/กรม/</a:t>
            </a:r>
            <a:r>
              <a:rPr lang="th-TH" sz="12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จว.</a:t>
            </a:r>
            <a:endParaRPr lang="th-TH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th-TH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785918" y="5857892"/>
            <a:ext cx="5760639" cy="792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lang="th-TH" sz="12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ป.ป.ท</a:t>
            </a: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ฐานะฝ่ายเลขานุการฯ 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อำนวยการ/</a:t>
            </a: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ติดตาม/เร่งรัด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รวบรวมวิเคราะห์ผลการขับเคลื่อน/การ</a:t>
            </a: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 เพื่อสรุป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รายงานคณะกรรมการ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อำนวยการฯ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4572000" y="2498026"/>
            <a:ext cx="142876" cy="5023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29" name="Right Arrow 28"/>
          <p:cNvSpPr/>
          <p:nvPr/>
        </p:nvSpPr>
        <p:spPr>
          <a:xfrm flipH="1">
            <a:off x="2571736" y="2928934"/>
            <a:ext cx="451345" cy="355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30" name="AutoShape 34"/>
          <p:cNvCxnSpPr>
            <a:cxnSpLocks noChangeShapeType="1"/>
          </p:cNvCxnSpPr>
          <p:nvPr/>
        </p:nvCxnSpPr>
        <p:spPr bwMode="auto">
          <a:xfrm>
            <a:off x="1214414" y="6357958"/>
            <a:ext cx="405258" cy="23370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 rot="10800000">
            <a:off x="7380312" y="6336570"/>
            <a:ext cx="549274" cy="21388"/>
          </a:xfrm>
          <a:prstGeom prst="straightConnector1">
            <a:avLst/>
          </a:prstGeom>
          <a:noFill/>
          <a:ln w="25400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Line Callout 1 31">
            <a:hlinkClick r:id="rId3" action="ppaction://hlinksldjump"/>
          </p:cNvPr>
          <p:cNvSpPr/>
          <p:nvPr/>
        </p:nvSpPr>
        <p:spPr>
          <a:xfrm>
            <a:off x="6719130" y="434305"/>
            <a:ext cx="2353464" cy="1423059"/>
          </a:xfrm>
          <a:prstGeom prst="borderCallout1">
            <a:avLst>
              <a:gd name="adj1" fmla="val 105054"/>
              <a:gd name="adj2" fmla="val 50076"/>
              <a:gd name="adj3" fmla="val 106979"/>
              <a:gd name="adj4" fmla="val 49838"/>
            </a:avLst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effectLst/>
                <a:latin typeface="TH SarabunPSK" pitchFamily="34" charset="-34"/>
                <a:ea typeface="Times New Roman"/>
                <a:cs typeface="TH SarabunPSK" pitchFamily="34" charset="-34"/>
              </a:rPr>
              <a:t> </a:t>
            </a:r>
            <a:r>
              <a:rPr lang="th-TH" sz="1200" b="1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u="sng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คสช.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 </a:t>
            </a:r>
            <a:r>
              <a:rPr lang="en-US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มิ.ย.</a:t>
            </a:r>
            <a:r>
              <a:rPr lang="en-US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1200" b="1" u="sng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 พ.ร.บ.ระเบียบบริหารราชการแผ่นดิน  พ.ศ.</a:t>
            </a:r>
            <a:r>
              <a:rPr lang="en-US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2534 </a:t>
            </a:r>
            <a:r>
              <a:rPr lang="th-TH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err="1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พรฎ.</a:t>
            </a:r>
            <a:r>
              <a:rPr lang="th-TH" sz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ว่าด้วย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หลักเกณฑ์วิธีการบริหารกิจการบ้านเมืองที่ดี พ.ศ.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2546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Line Callout 1 35"/>
          <p:cNvSpPr/>
          <p:nvPr/>
        </p:nvSpPr>
        <p:spPr>
          <a:xfrm>
            <a:off x="142844" y="434305"/>
            <a:ext cx="2428892" cy="1423059"/>
          </a:xfrm>
          <a:prstGeom prst="borderCallout1">
            <a:avLst>
              <a:gd name="adj1" fmla="val 105054"/>
              <a:gd name="adj2" fmla="val 50076"/>
              <a:gd name="adj3" fmla="val 106979"/>
              <a:gd name="adj4" fmla="val 49838"/>
            </a:avLst>
          </a:pr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ข้อสั่งการ </a:t>
            </a:r>
            <a:r>
              <a:rPr lang="th-TH" sz="14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หน.คสช.</a:t>
            </a:r>
            <a:r>
              <a:rPr lang="th-TH" sz="1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มอบหมายสำนักงาน ป.ป.ช. เป็นหน่วยงานหลัก ในการจัดทำแผน</a:t>
            </a:r>
            <a:r>
              <a:rPr lang="th-TH" sz="1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 ด้านการป้องกันและปราบปรามการ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ทุจริต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219188" y="3068877"/>
            <a:ext cx="2853009" cy="1389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ส่วนราชการ/หน่วยงานรัฐ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418</a:t>
            </a:r>
            <a:r>
              <a:rPr lang="th-TH" sz="14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หน่วย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ศูนย์ปฏิบัติการกระทรวง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(มติ ครม.เมื่อ 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ก.ค.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2555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1400" b="1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th-TH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ถือปฏิบัติตามคำสั่ง </a:t>
            </a:r>
            <a:r>
              <a:rPr lang="th-TH" sz="1200" b="1" u="sng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คสช.</a:t>
            </a:r>
            <a:r>
              <a:rPr lang="th-TH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 </a:t>
            </a:r>
            <a:r>
              <a:rPr lang="en-US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th-TH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th-TH" sz="1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”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200" dirty="0"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719130" y="2786059"/>
            <a:ext cx="2101342" cy="574354"/>
          </a:xfrm>
          <a:prstGeom prst="borderCallout1">
            <a:avLst>
              <a:gd name="adj1" fmla="val 106347"/>
              <a:gd name="adj2" fmla="val 50488"/>
              <a:gd name="adj3" fmla="val 116258"/>
              <a:gd name="adj4" fmla="val 50829"/>
            </a:avLst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 smtClean="0">
                <a:effectLst/>
                <a:latin typeface="Calibri"/>
                <a:ea typeface="Times New Roman"/>
                <a:cs typeface="TH SarabunPSK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การปราบปราม</a:t>
            </a:r>
            <a:endParaRPr lang="en-US" sz="20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400784" y="3410191"/>
            <a:ext cx="2671810" cy="25629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sys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200" b="1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กลไกการปฏิบัติตามอำนาจหน้าที่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.การสร้างเครือข่ายตรวจสอบเฝ้าระวังเชิงรุก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.การลงโทษทางปกครอง/วินัยเด็ดขาด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.การดำเนินคดีอาญาจริงจังรวดเร็ว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การยกระดับมาตรฐานองค์กรสู่</a:t>
            </a:r>
            <a:r>
              <a:rPr lang="th-TH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ธรรมาภิ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.การรณรงค์ป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ลู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กจิตสำนึกคุณธรรม    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มุ่งเน้นให้ หน.ส่วนราชการปฏิบัติตาม คำสั่ง </a:t>
            </a:r>
            <a:r>
              <a:rPr lang="th-TH" sz="1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คสช.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โดยเคร่งครัด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28860" y="214290"/>
            <a:ext cx="4357718" cy="221457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รัฐมนตรีว่าการกระทรวงยุติธรรม                                  </a:t>
            </a: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ประธานกรรมการอำนวยการต่อต้านการทุจริตแห่งชาติ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 smtClean="0">
                <a:solidFill>
                  <a:schemeClr val="bg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 </a:t>
            </a:r>
            <a:endParaRPr lang="en-US" sz="1800" b="1" dirty="0">
              <a:solidFill>
                <a:schemeClr val="bg1"/>
              </a:solidFill>
              <a:effectLst/>
              <a:latin typeface="Calibri"/>
              <a:ea typeface="Times New Roman"/>
              <a:cs typeface="Cordia New"/>
            </a:endParaRPr>
          </a:p>
        </p:txBody>
      </p:sp>
      <p:sp>
        <p:nvSpPr>
          <p:cNvPr id="37" name="Line Callout 1 7"/>
          <p:cNvSpPr/>
          <p:nvPr/>
        </p:nvSpPr>
        <p:spPr>
          <a:xfrm>
            <a:off x="4786314" y="2000240"/>
            <a:ext cx="2054952" cy="720081"/>
          </a:xfrm>
          <a:prstGeom prst="borderCallout1">
            <a:avLst>
              <a:gd name="adj1" fmla="val 106347"/>
              <a:gd name="adj2" fmla="val 50488"/>
              <a:gd name="adj3" fmla="val 116258"/>
              <a:gd name="adj4" fmla="val 50829"/>
            </a:avLst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กลไกการตรวจสอบพิเศษ     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DSI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ปปท.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ปปง.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ปปส.</a:t>
            </a:r>
            <a:r>
              <a:rPr lang="th-TH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CIFS</a:t>
            </a:r>
            <a:endParaRPr lang="en-US" sz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Line Callout 1 7"/>
          <p:cNvSpPr/>
          <p:nvPr/>
        </p:nvSpPr>
        <p:spPr>
          <a:xfrm>
            <a:off x="2445610" y="2000240"/>
            <a:ext cx="2054952" cy="720081"/>
          </a:xfrm>
          <a:prstGeom prst="borderCallout1">
            <a:avLst>
              <a:gd name="adj1" fmla="val 106347"/>
              <a:gd name="adj2" fmla="val 50488"/>
              <a:gd name="adj3" fmla="val 116258"/>
              <a:gd name="adj4" fmla="val 50829"/>
            </a:avLst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 smtClean="0">
                <a:effectLst/>
                <a:latin typeface="Calibri"/>
                <a:ea typeface="Times New Roman"/>
                <a:cs typeface="TH SarabunPSK"/>
              </a:rPr>
              <a:t> </a:t>
            </a:r>
            <a:r>
              <a:rPr lang="th-TH" sz="12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lang="th-TH" sz="1200" b="1" dirty="0" err="1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ป.ป.ท.</a:t>
            </a: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(ฝ่ายเลขานุการศูนย์ฯ)</a:t>
            </a:r>
            <a:r>
              <a:rPr lang="th-TH" sz="12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0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272202" cy="1571628"/>
          </a:xfrm>
        </p:spPr>
        <p:txBody>
          <a:bodyPr/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คำสั่งคณะรักษาความสงบที่ 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127/2557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86808" cy="4595826"/>
          </a:xfrm>
        </p:spPr>
        <p:txBody>
          <a:bodyPr/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เรื่อง แต่งตั้งคณะกรรมการต่อต้านการทุจริตแห่งชาติ ลว.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ธ.ค.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57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(นายกฯ ประธานฯ)</a:t>
            </a:r>
            <a:endParaRPr lang="en-US" sz="4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เนื่องจาก คสช.มีนโยบายสำคัญและเร่งด่วนในการป้องกัน ขจัดการทุจริต และประพฤติมิชอบ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ทำหน้าที่เป็นศูนย์กลางในการประสาน และติดตามผลการดำเนินงานร่วมกับหน่วยงานที่เกี่ยวข้อง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357158" y="0"/>
            <a:ext cx="1766570" cy="1857364"/>
          </a:xfrm>
          <a:prstGeom prst="star5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/>
                </a:solidFill>
              </a:rPr>
              <a:t>9</a:t>
            </a:r>
            <a:endParaRPr lang="th-TH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คณะอนุกรรมการ 4 ชุด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5040560"/>
          </a:xfrm>
        </p:spPr>
        <p:txBody>
          <a:bodyPr/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  <a:r>
              <a:rPr lang="th-TH" sz="6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ลูกจิตสำนึกฯ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  <a:r>
              <a:rPr lang="th-TH" sz="6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ป้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องกันฯ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  <a:r>
              <a:rPr lang="th-TH" sz="7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ระชาสัมพันธ์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คณะอนุกรรมการ</a:t>
            </a:r>
            <a:r>
              <a:rPr lang="th-TH" sz="6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ราบปรามฯ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71600" y="620688"/>
            <a:ext cx="7299543" cy="89248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โครงสร้างการบริหารด้านป้องกันและปราบปรามการทุจริต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2132856"/>
            <a:ext cx="2431616" cy="580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นายกรัฐมนตรี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578261" y="2155258"/>
            <a:ext cx="4139853" cy="58089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หัวหน้าคณะรักษาความสงบแห่งชาติ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3568" y="2996952"/>
            <a:ext cx="3314702" cy="1276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คณะกรรมการขับเคลื่อนยุทธศาสตร์ชาติว่าด้วยการป้องกันและปราบปรามการทุจริตภาครัฐ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มติ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ครม. ลง 13 ก.พ. 55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90837" y="2943616"/>
            <a:ext cx="3276341" cy="125808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คณะกรรมการต่อต้านการทุจริตแห่งชาติ (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 </a:t>
            </a:r>
            <a:r>
              <a:rPr lang="th-TH" sz="1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127/57 ลง 15 ธ.ค. 57)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35696" y="4581128"/>
            <a:ext cx="5066781" cy="862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ศูนย์อำนวยการต่อต้านการทุจริตแห่งชาติ (</a:t>
            </a:r>
            <a:r>
              <a:rPr lang="th-TH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ศอ.ตช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สร. 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226/2557 ลง 24 พ.ย. 57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11760" y="5517232"/>
            <a:ext cx="4089752" cy="645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lang="th-TH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ป.ป.ท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(ฝ่ายเลขานุการศูนย์)</a:t>
            </a: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2843808" y="4221088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6516216" y="2736152"/>
            <a:ext cx="0" cy="201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5652120" y="4221088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 bwMode="auto">
          <a:xfrm>
            <a:off x="1979712" y="2708920"/>
            <a:ext cx="0" cy="288032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9563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r>
              <a:rPr lang="th-TH" dirty="0" smtClean="0"/>
              <a:t>(สอดแทรกกฎหมาย หรือมาตรการ</a:t>
            </a:r>
            <a:br>
              <a:rPr lang="th-TH" dirty="0" smtClean="0"/>
            </a:br>
            <a:r>
              <a:rPr lang="th-TH" dirty="0" smtClean="0"/>
              <a:t>ที่มีการกำหนดเพิ่มเติมเพื่อประสิทธิภาพในการป้องกันและปราบปรามการทุจริตในภาครัฐ</a:t>
            </a:r>
            <a:endParaRPr lang="th-TH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143000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ทุกอย่างเริ่มต้นที่...ตัวเรา...</a:t>
            </a:r>
            <a:endParaRPr lang="th-TH" sz="80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52128"/>
          </a:xfrm>
        </p:spPr>
        <p:txBody>
          <a:bodyPr/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จิตสำนึกและความรับผิดชอบส่วนตัว</a:t>
            </a:r>
            <a:b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personal accountability</a:t>
            </a:r>
            <a:endParaRPr lang="th-TH" sz="4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395192"/>
          </a:xfrm>
        </p:spPr>
        <p:txBody>
          <a:bodyPr/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มิได้หมายความเฉพาะแต่ความรับผิดชอบที่เกิดจากการได้รับมอบหมายตามอำนาจหน้าที่ </a:t>
            </a:r>
          </a:p>
          <a:p>
            <a:r>
              <a:rPr lang="th-TH" sz="3600" b="1" dirty="0" smtClean="0">
                <a:solidFill>
                  <a:srgbClr val="FF33CC"/>
                </a:solidFill>
                <a:latin typeface="TH SarabunPSK" pitchFamily="34" charset="-34"/>
                <a:cs typeface="TH SarabunPSK" pitchFamily="34" charset="-34"/>
              </a:rPr>
              <a:t>แต่ยังหมายถึงความรับผิดชอบอันเกิดจากจิตสำนึกด้านศีลธรรม  คุณธรรม  และจริยธรรม หรือรวมถึงจรรยาบรรณในอาชีพนั้น ๆ </a:t>
            </a:r>
          </a:p>
          <a:p>
            <a:r>
              <a:rPr lang="th-TH" sz="36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ต้องเริ่มจากตัวเราเป็นอันดับแรก</a:t>
            </a:r>
          </a:p>
          <a:p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เราไม่สามารถควบคุมพฤติกรรมคนอื่นได้  แต่เราสามารถควบคุมพฤติกรรมของเรา  ต่อการตอบสนองพฤติกรรมของคนผู้นั้นได้  หากเป็นพฤติกรรมที่ไม่ถูกต้อง ไม่เหมาะสม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ดาว 5 แฉก 3"/>
          <p:cNvSpPr/>
          <p:nvPr/>
        </p:nvSpPr>
        <p:spPr bwMode="auto">
          <a:xfrm>
            <a:off x="323528" y="332656"/>
            <a:ext cx="1346448" cy="1202432"/>
          </a:xfrm>
          <a:prstGeom prst="star5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</a:rPr>
              <a:t>1</a:t>
            </a:r>
            <a:endParaRPr lang="th-TH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305800" cy="1439863"/>
          </a:xfrm>
          <a:solidFill>
            <a:srgbClr val="FFFF00"/>
          </a:solidFill>
        </p:spPr>
        <p:txBody>
          <a:bodyPr/>
          <a:lstStyle/>
          <a:p>
            <a: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  <a:t>หลักการสร้างมาตรฐาน</a:t>
            </a:r>
            <a:b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  <a:t>ทางคุณธรรม/จริยธรรม/จรรยาบรรณ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2060575"/>
            <a:ext cx="8305800" cy="3743325"/>
          </a:xfrm>
        </p:spPr>
        <p:txBody>
          <a:bodyPr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การมีส่วนร่วมของเจ้าหน้าที่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เปิดโอกาสให้มีการแสดงความคิดเห็น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สั้น กระชับเข้าใจง่าย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ต้องเขียนเป็นเชิงพฤติกรรม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กำหนดเป็นข้อพึงปฏิบัติและอยู่ในวิสัยที่ทำได้</a:t>
            </a:r>
          </a:p>
        </p:txBody>
      </p:sp>
      <p:sp>
        <p:nvSpPr>
          <p:cNvPr id="4" name="ดาว 5 แฉก 3"/>
          <p:cNvSpPr/>
          <p:nvPr/>
        </p:nvSpPr>
        <p:spPr bwMode="auto">
          <a:xfrm>
            <a:off x="7236296" y="1916832"/>
            <a:ext cx="1656184" cy="1512168"/>
          </a:xfrm>
          <a:prstGeom prst="star5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227687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</a:rPr>
              <a:t>2</a:t>
            </a:r>
            <a:endParaRPr lang="th-TH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2253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th-TH" sz="6600" b="1">
                <a:solidFill>
                  <a:srgbClr val="FFFF00"/>
                </a:solidFill>
              </a:rPr>
              <a:t>คุณธรรม</a:t>
            </a:r>
          </a:p>
        </p:txBody>
      </p:sp>
      <p:sp>
        <p:nvSpPr>
          <p:cNvPr id="10243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684213" y="1484313"/>
            <a:ext cx="7920037" cy="4321175"/>
          </a:xfrm>
        </p:spPr>
        <p:txBody>
          <a:bodyPr/>
          <a:lstStyle/>
          <a:p>
            <a:pPr algn="thaiDist"/>
            <a:r>
              <a:rPr lang="th-TH" sz="4800" b="1">
                <a:cs typeface="EucrosiaUPC" pitchFamily="18" charset="-34"/>
              </a:rPr>
              <a:t>สภาพคุณงามความดี </a:t>
            </a:r>
          </a:p>
          <a:p>
            <a:pPr algn="thaiDist"/>
            <a:r>
              <a:rPr lang="th-TH" sz="4800" b="1">
                <a:cs typeface="EucrosiaUPC" pitchFamily="18" charset="-34"/>
              </a:rPr>
              <a:t>สิ่งที่ถูกต้องดีงาม </a:t>
            </a:r>
          </a:p>
          <a:p>
            <a:pPr algn="thaiDist">
              <a:buFontTx/>
              <a:buNone/>
            </a:pPr>
            <a:r>
              <a:rPr lang="th-TH" sz="4800" b="1">
                <a:cs typeface="EucrosiaUPC" pitchFamily="18" charset="-34"/>
              </a:rPr>
              <a:t>         </a:t>
            </a:r>
            <a:r>
              <a:rPr lang="th-TH" sz="4800" b="1">
                <a:solidFill>
                  <a:srgbClr val="FFFF00"/>
                </a:solidFill>
                <a:cs typeface="EucrosiaUPC" pitchFamily="18" charset="-34"/>
              </a:rPr>
              <a:t>คุณธรรม เป็นสิ่งกำกับจิตใจ มีผล</a:t>
            </a:r>
          </a:p>
          <a:p>
            <a:pPr algn="thaiDist">
              <a:buFontTx/>
              <a:buNone/>
            </a:pPr>
            <a:r>
              <a:rPr lang="th-TH" sz="4800" b="1">
                <a:solidFill>
                  <a:srgbClr val="FFFF00"/>
                </a:solidFill>
                <a:cs typeface="EucrosiaUPC" pitchFamily="18" charset="-34"/>
              </a:rPr>
              <a:t>ถึงพฤติกรรม  และสำคัญอย่างยิ่งต่อการ</a:t>
            </a:r>
          </a:p>
          <a:p>
            <a:pPr algn="thaiDist">
              <a:buFontTx/>
              <a:buNone/>
            </a:pPr>
            <a:r>
              <a:rPr lang="th-TH" sz="4800" b="1">
                <a:solidFill>
                  <a:srgbClr val="FFFF00"/>
                </a:solidFill>
                <a:cs typeface="EucrosiaUPC" pitchFamily="18" charset="-34"/>
              </a:rPr>
              <a:t>ดำเนินชีวิต </a:t>
            </a:r>
            <a:endParaRPr lang="th-TH" sz="6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3"/>
          <a:ext cx="9144000" cy="671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/>
                <a:gridCol w="1944216"/>
                <a:gridCol w="1656184"/>
                <a:gridCol w="936104"/>
                <a:gridCol w="2088232"/>
                <a:gridCol w="1619672"/>
              </a:tblGrid>
              <a:tr h="564597">
                <a:tc>
                  <a:txBody>
                    <a:bodyPr/>
                    <a:lstStyle/>
                    <a:p>
                      <a:pPr algn="ctr"/>
                      <a:r>
                        <a:rPr lang="th-TH" sz="2800" b="1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อันดับ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 (100)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อันดับ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คะแนน (100)</a:t>
                      </a:r>
                      <a:endParaRPr lang="th-TH" sz="28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เดนมาร์ก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มาเลเซีย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นิวซีแลนด์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บูร์</a:t>
                      </a:r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</a:t>
                      </a:r>
                      <a:r>
                        <a:rPr lang="th-TH" dirty="0" err="1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นาฟา</a:t>
                      </a:r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โซ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ฟินแลนด์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อินเดีย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สวีเดน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จาเมกา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นอร์เวย์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เปรู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สวิส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ฟิลิปปินส์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สิงคโปร์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84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ศรีลังกา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เนเธอร์แลนด์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sz="3600" dirty="0">
                        <a:solidFill>
                          <a:srgbClr val="FF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ไทย</a:t>
                      </a:r>
                      <a:endParaRPr lang="th-TH" sz="3600" dirty="0">
                        <a:solidFill>
                          <a:srgbClr val="FF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sz="3600" dirty="0">
                        <a:solidFill>
                          <a:srgbClr val="FF33CC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ลักเซ</a:t>
                      </a:r>
                      <a:r>
                        <a:rPr lang="th-TH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มเบิร์ก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82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ตรินิแดดและโตเบโก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68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แคนาดา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81</a:t>
                      </a:r>
                      <a:endParaRPr lang="th-TH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85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ซิมบับเว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</a:t>
                      </a:r>
                      <a:endParaRPr lang="th-TH" dirty="0">
                        <a:solidFill>
                          <a:srgbClr val="FFFF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5600" y="1700213"/>
            <a:ext cx="8537575" cy="4033837"/>
          </a:xfrm>
        </p:spPr>
        <p:txBody>
          <a:bodyPr/>
          <a:lstStyle/>
          <a:p>
            <a:pPr marL="1377950" indent="-1377950">
              <a:lnSpc>
                <a:spcPct val="90000"/>
              </a:lnSpc>
              <a:spcBef>
                <a:spcPct val="0"/>
              </a:spcBef>
              <a:tabLst>
                <a:tab pos="1377950" algn="l"/>
              </a:tabLst>
            </a:pPr>
            <a:r>
              <a:rPr lang="th-TH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rPr>
              <a:t>สิ่งดีงามที่เป็นข้อประพฤติปฏิบัติ  </a:t>
            </a:r>
          </a:p>
          <a:p>
            <a:pPr marL="1377950" indent="-1377950">
              <a:lnSpc>
                <a:spcPct val="90000"/>
              </a:lnSpc>
              <a:spcBef>
                <a:spcPct val="0"/>
              </a:spcBef>
              <a:tabLst>
                <a:tab pos="1377950" algn="l"/>
              </a:tabLst>
            </a:pPr>
            <a:r>
              <a:rPr lang="th-TH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EucrosiaUPC" pitchFamily="18" charset="-34"/>
              </a:rPr>
              <a:t>ศีลธรรม            </a:t>
            </a:r>
          </a:p>
          <a:p>
            <a:pPr marL="1377950" indent="-1377950">
              <a:lnSpc>
                <a:spcPct val="90000"/>
              </a:lnSpc>
              <a:spcBef>
                <a:spcPct val="0"/>
              </a:spcBef>
              <a:tabLst>
                <a:tab pos="1377950" algn="l"/>
              </a:tabLst>
            </a:pPr>
            <a:r>
              <a:rPr lang="th-TH" sz="4800" b="1">
                <a:solidFill>
                  <a:srgbClr val="FFFF00"/>
                </a:solidFill>
                <a:cs typeface="EucrosiaUPC" pitchFamily="18" charset="-34"/>
              </a:rPr>
              <a:t>การกระทำความดี ละเว้นความชั่ว</a:t>
            </a:r>
          </a:p>
          <a:p>
            <a:pPr marL="1377950" indent="-1377950">
              <a:lnSpc>
                <a:spcPct val="120000"/>
              </a:lnSpc>
              <a:spcBef>
                <a:spcPct val="0"/>
              </a:spcBef>
              <a:buFontTx/>
              <a:buNone/>
              <a:tabLst>
                <a:tab pos="1377950" algn="l"/>
              </a:tabLst>
            </a:pPr>
            <a:r>
              <a:rPr lang="th-TH" sz="4800" b="1">
                <a:cs typeface="EucrosiaUPC" pitchFamily="18" charset="-34"/>
              </a:rPr>
              <a:t>        จริยธรรมเป็นพฤติกรรมดีงามที่เกิดจาก </a:t>
            </a:r>
          </a:p>
          <a:p>
            <a:pPr marL="1377950" indent="-137795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1377950" algn="l"/>
              </a:tabLst>
            </a:pPr>
            <a:r>
              <a:rPr lang="th-TH" sz="4800" b="1">
                <a:cs typeface="EucrosiaUPC" pitchFamily="18" charset="-34"/>
              </a:rPr>
              <a:t>คุณธรรม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203835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65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EucrosiaUPC"/>
                <a:cs typeface="EucrosiaUPC"/>
              </a:rPr>
              <a:t>จริยธรรม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3" name="Rectangle 17"/>
          <p:cNvSpPr>
            <a:spLocks noGrp="1" noChangeArrowheads="1"/>
          </p:cNvSpPr>
          <p:nvPr>
            <p:ph type="title" idx="4294967295"/>
          </p:nvPr>
        </p:nvSpPr>
        <p:spPr>
          <a:xfrm rot="10800000" flipV="1">
            <a:off x="2268538" y="115888"/>
            <a:ext cx="4648200" cy="1143000"/>
          </a:xfrm>
        </p:spPr>
        <p:txBody>
          <a:bodyPr/>
          <a:lstStyle/>
          <a:p>
            <a:pPr>
              <a:defRPr/>
            </a:pPr>
            <a:r>
              <a:rPr lang="th-TH" sz="6700" b="1" dirty="0">
                <a:solidFill>
                  <a:srgbClr val="FFFF00"/>
                </a:solidFill>
                <a:latin typeface="Angsana New" pitchFamily="18" charset="-34"/>
                <a:ea typeface="+mj-ea"/>
              </a:rPr>
              <a:t>จรรยาบรรณ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68313" y="1700213"/>
            <a:ext cx="8296275" cy="3600450"/>
          </a:xfrm>
        </p:spPr>
        <p:txBody>
          <a:bodyPr/>
          <a:lstStyle/>
          <a:p>
            <a:pPr marL="0" indent="0" algn="thaiDist" defTabSz="823913">
              <a:spcBef>
                <a:spcPct val="80000"/>
              </a:spcBef>
              <a:buFontTx/>
              <a:buNone/>
            </a:pPr>
            <a:r>
              <a:rPr lang="th-TH" sz="4800" b="1">
                <a:latin typeface="Angsana New" pitchFamily="18" charset="-34"/>
              </a:rPr>
              <a:t>ประมวลความประพฤติที่ผู้ประกอบอาชีพ</a:t>
            </a:r>
            <a:br>
              <a:rPr lang="th-TH" sz="4800" b="1">
                <a:latin typeface="Angsana New" pitchFamily="18" charset="-34"/>
              </a:rPr>
            </a:br>
            <a:r>
              <a:rPr lang="th-TH" sz="4800" b="1">
                <a:latin typeface="Angsana New" pitchFamily="18" charset="-34"/>
              </a:rPr>
              <a:t>การงานแต่ละอย่างกำหนดขึ้น  เพื่อรักษาและส่งเสริมเกียรติคุณ ชื่อเสียง และฐานะของสมาชิก อาจเขียนเป็นลายลักษณ์อักษรหรือไม่ก็ได้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88640"/>
            <a:ext cx="7488832" cy="1584176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  <a:t>ขั้นตอนการสร้างมาตรฐาน</a:t>
            </a:r>
            <a:b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>
                <a:solidFill>
                  <a:srgbClr val="00194D"/>
                </a:solidFill>
                <a:effectLst/>
                <a:latin typeface="TH SarabunPSK" pitchFamily="34" charset="-34"/>
                <a:cs typeface="TH SarabunPSK" pitchFamily="34" charset="-34"/>
              </a:rPr>
              <a:t>ทางคุณธรรม/จริยธรรม/จรรยาบรรณ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2132856"/>
            <a:ext cx="8229600" cy="3529756"/>
          </a:xfrm>
        </p:spPr>
        <p:txBody>
          <a:bodyPr/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เริ่มต้นจากผู้บริหาร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มีการปรึกษาหารือร่วมกัน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เห็นชอบยอมรับเป็นกติกา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สร้างความรู้ความเข้าใจให้ทราบทั่วกัน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ดูแลให้ยึดถือปฏิบัติยึดถือ / ติดตามประเมินผล</a:t>
            </a:r>
          </a:p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มีการดำเนินการเมื่อมีผู้ร้องเรียนหรือมีการละเมิด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14363" y="304800"/>
            <a:ext cx="7240587" cy="9159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th-TH" sz="6600" b="1" dirty="0">
                <a:solidFill>
                  <a:srgbClr val="FFFF66"/>
                </a:solidFill>
                <a:latin typeface="TH SarabunPSK" pitchFamily="34" charset="-34"/>
                <a:cs typeface="TH SarabunPSK" pitchFamily="34" charset="-34"/>
              </a:rPr>
              <a:t>จรรยาบรรณจะบรรลุ   เมื่อ...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68313" y="1916113"/>
            <a:ext cx="83820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2" tIns="45716" rIns="91432" bIns="45716" anchor="ctr"/>
          <a:lstStyle/>
          <a:p>
            <a:pPr>
              <a:buFontTx/>
              <a:buChar char="•"/>
            </a:pPr>
            <a:r>
              <a:rPr lang="th-TH" sz="5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EucrosiaUPC" pitchFamily="18" charset="-34"/>
              </a:rPr>
              <a:t> </a:t>
            </a:r>
            <a: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เข้าถึงเจตนารมณ์ความมุ่งหมายที่แท้จริง</a:t>
            </a:r>
            <a:b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800" b="1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68313" y="3068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2" tIns="45716" rIns="91432" bIns="45716" anchor="ctr"/>
          <a:lstStyle/>
          <a:p>
            <a:pPr>
              <a:buFontTx/>
              <a:buChar char="•"/>
            </a:pPr>
            <a:r>
              <a:rPr lang="th-TH" sz="5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EucrosiaUPC" pitchFamily="18" charset="-34"/>
              </a:rPr>
              <a:t> </a:t>
            </a:r>
            <a:r>
              <a:rPr lang="th-TH" sz="48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มีความรู้ความเข้าใจ</a:t>
            </a:r>
            <a:endParaRPr lang="th-TH" sz="4800" b="1" dirty="0">
              <a:solidFill>
                <a:srgbClr val="00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4581525"/>
            <a:ext cx="77057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ยึดถือปฏิบัติเป็นวิถีชีวิต</a:t>
            </a:r>
            <a:b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endParaRPr lang="th-TH" sz="4800" b="1" dirty="0"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/>
      <p:bldP spid="6349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1295400" y="76200"/>
            <a:ext cx="62484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rial" pitchFamily="34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0163"/>
            <a:ext cx="8137525" cy="854075"/>
          </a:xfrm>
        </p:spPr>
        <p:txBody>
          <a:bodyPr>
            <a:spAutoFit/>
          </a:bodyPr>
          <a:lstStyle/>
          <a:p>
            <a:r>
              <a:rPr 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การรักษาจรรยาบรรณเจ้าหน้าที่รัฐ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79388" y="2852738"/>
            <a:ext cx="3810000" cy="1447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การยึดมั่นและยืนหยัด</a:t>
            </a:r>
            <a:br>
              <a:rPr lang="th-TH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ทำในสิ่งที่ถูกต้อง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081463" y="2636838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เห็นแก่ตัว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เกรงกลัวต่ออิทธิพล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ยึดมั่นผลประโยชน์ส่วนตัวมากกว่าประโยชน์ของส่วนรวม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ใช้ดุลยพินิจของตัวเอง ไม่ยึดหลักวิชาการ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เปิดเผยข้อมูล/ความลับของทางราชการ</a:t>
            </a: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733800" y="1371600"/>
            <a:ext cx="266700" cy="5588000"/>
          </a:xfrm>
          <a:custGeom>
            <a:avLst/>
            <a:gdLst>
              <a:gd name="T0" fmla="*/ 362902467 w 168"/>
              <a:gd name="T1" fmla="*/ 0 h 3520"/>
              <a:gd name="T2" fmla="*/ 362902467 w 168"/>
              <a:gd name="T3" fmla="*/ 2147483647 h 3520"/>
              <a:gd name="T4" fmla="*/ 0 w 168"/>
              <a:gd name="T5" fmla="*/ 2147483647 h 3520"/>
              <a:gd name="T6" fmla="*/ 0 60000 65536"/>
              <a:gd name="T7" fmla="*/ 0 60000 65536"/>
              <a:gd name="T8" fmla="*/ 0 60000 65536"/>
              <a:gd name="T9" fmla="*/ 0 w 168"/>
              <a:gd name="T10" fmla="*/ 0 h 3520"/>
              <a:gd name="T11" fmla="*/ 168 w 168"/>
              <a:gd name="T12" fmla="*/ 3520 h 3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520">
                <a:moveTo>
                  <a:pt x="144" y="0"/>
                </a:moveTo>
                <a:cubicBezTo>
                  <a:pt x="156" y="1312"/>
                  <a:pt x="168" y="2624"/>
                  <a:pt x="144" y="3072"/>
                </a:cubicBezTo>
                <a:cubicBezTo>
                  <a:pt x="120" y="3520"/>
                  <a:pt x="24" y="2752"/>
                  <a:pt x="0" y="2688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cs typeface="Arial" pitchFamily="34" charset="0"/>
            </a:endParaRPr>
          </a:p>
        </p:txBody>
      </p:sp>
      <p:sp>
        <p:nvSpPr>
          <p:cNvPr id="54283" name="WordArt 7"/>
          <p:cNvSpPr>
            <a:spLocks noChangeArrowheads="1" noChangeShapeType="1" noTextEdit="1"/>
          </p:cNvSpPr>
          <p:nvPr/>
        </p:nvSpPr>
        <p:spPr bwMode="auto">
          <a:xfrm>
            <a:off x="971550" y="1268413"/>
            <a:ext cx="2376488" cy="842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ควรทำ</a:t>
            </a:r>
          </a:p>
        </p:txBody>
      </p:sp>
      <p:sp>
        <p:nvSpPr>
          <p:cNvPr id="54284" name="WordArt 8"/>
          <p:cNvSpPr>
            <a:spLocks noChangeArrowheads="1" noChangeShapeType="1" noTextEdit="1"/>
          </p:cNvSpPr>
          <p:nvPr/>
        </p:nvSpPr>
        <p:spPr bwMode="auto">
          <a:xfrm>
            <a:off x="4787900" y="1268413"/>
            <a:ext cx="3441700" cy="7921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ไม่ควรทำ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54276" grpId="0"/>
      <p:bldP spid="5428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1295400" y="76200"/>
            <a:ext cx="62484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rial" pitchFamily="34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229600" cy="792163"/>
          </a:xfrm>
        </p:spPr>
        <p:txBody>
          <a:bodyPr/>
          <a:lstStyle/>
          <a:p>
            <a:r>
              <a:rPr 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การรักษาจรรยาบรรณเจ้าหน้าที่รัฐ</a:t>
            </a:r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3733800" y="1371600"/>
            <a:ext cx="266700" cy="5588000"/>
          </a:xfrm>
          <a:custGeom>
            <a:avLst/>
            <a:gdLst>
              <a:gd name="T0" fmla="*/ 362902467 w 168"/>
              <a:gd name="T1" fmla="*/ 0 h 3520"/>
              <a:gd name="T2" fmla="*/ 362902467 w 168"/>
              <a:gd name="T3" fmla="*/ 2147483647 h 3520"/>
              <a:gd name="T4" fmla="*/ 0 w 168"/>
              <a:gd name="T5" fmla="*/ 2147483647 h 3520"/>
              <a:gd name="T6" fmla="*/ 0 60000 65536"/>
              <a:gd name="T7" fmla="*/ 0 60000 65536"/>
              <a:gd name="T8" fmla="*/ 0 60000 65536"/>
              <a:gd name="T9" fmla="*/ 0 w 168"/>
              <a:gd name="T10" fmla="*/ 0 h 3520"/>
              <a:gd name="T11" fmla="*/ 168 w 168"/>
              <a:gd name="T12" fmla="*/ 3520 h 3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520">
                <a:moveTo>
                  <a:pt x="144" y="0"/>
                </a:moveTo>
                <a:cubicBezTo>
                  <a:pt x="156" y="1312"/>
                  <a:pt x="168" y="2624"/>
                  <a:pt x="144" y="3072"/>
                </a:cubicBezTo>
                <a:cubicBezTo>
                  <a:pt x="120" y="3520"/>
                  <a:pt x="24" y="2752"/>
                  <a:pt x="0" y="2688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cs typeface="Arial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924175"/>
            <a:ext cx="388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ความซื่อสัตย์สุจริตและความรับผิดชอบ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4067175" y="2636838"/>
            <a:ext cx="60198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มีผลประโยชน์แอบแฝง/ใช้อำนาจ</a:t>
            </a:r>
            <a:b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หน้าที่ในทางมิชอบเพื่อประโยชน์</a:t>
            </a:r>
            <a:b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ส่วนตน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มุ่งประโยชน์ส่วนตัวมากกว่า</a:t>
            </a:r>
            <a:b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ประโยชน์ของส่วนรวม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ละเว้นต่อหน้าที่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endParaRPr lang="th-TH" sz="36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38923" name="WordArt 7"/>
          <p:cNvSpPr>
            <a:spLocks noChangeArrowheads="1" noChangeShapeType="1" noTextEdit="1"/>
          </p:cNvSpPr>
          <p:nvPr/>
        </p:nvSpPr>
        <p:spPr bwMode="auto">
          <a:xfrm>
            <a:off x="971550" y="1268413"/>
            <a:ext cx="2376488" cy="842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ควรทำ</a:t>
            </a:r>
          </a:p>
        </p:txBody>
      </p:sp>
      <p:sp>
        <p:nvSpPr>
          <p:cNvPr id="38924" name="WordArt 8"/>
          <p:cNvSpPr>
            <a:spLocks noChangeArrowheads="1" noChangeShapeType="1" noTextEdit="1"/>
          </p:cNvSpPr>
          <p:nvPr/>
        </p:nvSpPr>
        <p:spPr bwMode="auto">
          <a:xfrm>
            <a:off x="4787900" y="1196975"/>
            <a:ext cx="34417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ไม่ควรทำ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  <p:bldP spid="3892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1295400" y="76200"/>
            <a:ext cx="62484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rial" pitchFamily="34" charset="0"/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229600" cy="792163"/>
          </a:xfrm>
        </p:spPr>
        <p:txBody>
          <a:bodyPr/>
          <a:lstStyle/>
          <a:p>
            <a:r>
              <a:rPr 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การรักษาจรรยาบรรณเจ้าหน้าที่รัฐ</a:t>
            </a:r>
          </a:p>
        </p:txBody>
      </p:sp>
      <p:sp>
        <p:nvSpPr>
          <p:cNvPr id="39940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0" y="2924175"/>
            <a:ext cx="3851275" cy="201612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FontTx/>
              <a:buNone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การปฏิบัติหน้าที่ด้วย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ความโปร่งใส และสามารถตรวจสอบได้</a:t>
            </a:r>
          </a:p>
        </p:txBody>
      </p:sp>
      <p:sp>
        <p:nvSpPr>
          <p:cNvPr id="39945" name="Freeform 8"/>
          <p:cNvSpPr>
            <a:spLocks/>
          </p:cNvSpPr>
          <p:nvPr/>
        </p:nvSpPr>
        <p:spPr bwMode="auto">
          <a:xfrm>
            <a:off x="3733800" y="1371600"/>
            <a:ext cx="266700" cy="5588000"/>
          </a:xfrm>
          <a:custGeom>
            <a:avLst/>
            <a:gdLst>
              <a:gd name="T0" fmla="*/ 362902467 w 168"/>
              <a:gd name="T1" fmla="*/ 0 h 3520"/>
              <a:gd name="T2" fmla="*/ 362902467 w 168"/>
              <a:gd name="T3" fmla="*/ 2147483647 h 3520"/>
              <a:gd name="T4" fmla="*/ 0 w 168"/>
              <a:gd name="T5" fmla="*/ 2147483647 h 3520"/>
              <a:gd name="T6" fmla="*/ 0 60000 65536"/>
              <a:gd name="T7" fmla="*/ 0 60000 65536"/>
              <a:gd name="T8" fmla="*/ 0 60000 65536"/>
              <a:gd name="T9" fmla="*/ 0 w 168"/>
              <a:gd name="T10" fmla="*/ 0 h 3520"/>
              <a:gd name="T11" fmla="*/ 168 w 168"/>
              <a:gd name="T12" fmla="*/ 3520 h 3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520">
                <a:moveTo>
                  <a:pt x="144" y="0"/>
                </a:moveTo>
                <a:cubicBezTo>
                  <a:pt x="156" y="1312"/>
                  <a:pt x="168" y="2624"/>
                  <a:pt x="144" y="3072"/>
                </a:cubicBezTo>
                <a:cubicBezTo>
                  <a:pt x="120" y="3520"/>
                  <a:pt x="24" y="2752"/>
                  <a:pt x="0" y="2688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191000" y="29718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ปิดกั้นการรับรู้ข่าวสารของประชาชน</a:t>
            </a:r>
          </a:p>
          <a:p>
            <a:pPr marL="261938" indent="-2619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เบี่ยงเบนข้อมูล/ให้ข้อมูลที่เป็นเท็จ</a:t>
            </a:r>
          </a:p>
          <a:p>
            <a:pPr marL="261938" indent="-2619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6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ไม่มีกลไกสำหรับการตรวจสอบ</a:t>
            </a:r>
          </a:p>
          <a:p>
            <a:pPr marL="261938" indent="-261938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th-TH" sz="3600" b="1" dirty="0">
              <a:solidFill>
                <a:srgbClr val="FF6600"/>
              </a:solidFill>
              <a:latin typeface="Angsana New" pitchFamily="18" charset="-34"/>
            </a:endParaRPr>
          </a:p>
        </p:txBody>
      </p:sp>
      <p:sp>
        <p:nvSpPr>
          <p:cNvPr id="39947" name="WordArt 7"/>
          <p:cNvSpPr>
            <a:spLocks noChangeArrowheads="1" noChangeShapeType="1" noTextEdit="1"/>
          </p:cNvSpPr>
          <p:nvPr/>
        </p:nvSpPr>
        <p:spPr bwMode="auto">
          <a:xfrm>
            <a:off x="971550" y="1341438"/>
            <a:ext cx="2376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ควรทำ</a:t>
            </a:r>
          </a:p>
        </p:txBody>
      </p:sp>
      <p:sp>
        <p:nvSpPr>
          <p:cNvPr id="39948" name="WordArt 8"/>
          <p:cNvSpPr>
            <a:spLocks noChangeArrowheads="1" noChangeShapeType="1" noTextEdit="1"/>
          </p:cNvSpPr>
          <p:nvPr/>
        </p:nvSpPr>
        <p:spPr bwMode="auto">
          <a:xfrm>
            <a:off x="4787900" y="1341438"/>
            <a:ext cx="34417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ไม่ควรทำ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1295400" y="76200"/>
            <a:ext cx="62484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rial" pitchFamily="34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980728"/>
          </a:xfrm>
        </p:spPr>
        <p:txBody>
          <a:bodyPr/>
          <a:lstStyle/>
          <a:p>
            <a:r>
              <a:rPr 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การรักษาจรรยาบรรณเจ้าหน้าที่รัฐ</a:t>
            </a:r>
          </a:p>
        </p:txBody>
      </p:sp>
      <p:sp>
        <p:nvSpPr>
          <p:cNvPr id="40968" name="Freeform 8"/>
          <p:cNvSpPr>
            <a:spLocks/>
          </p:cNvSpPr>
          <p:nvPr/>
        </p:nvSpPr>
        <p:spPr bwMode="auto">
          <a:xfrm>
            <a:off x="3733800" y="1371600"/>
            <a:ext cx="266700" cy="5588000"/>
          </a:xfrm>
          <a:custGeom>
            <a:avLst/>
            <a:gdLst>
              <a:gd name="T0" fmla="*/ 362902467 w 168"/>
              <a:gd name="T1" fmla="*/ 0 h 3520"/>
              <a:gd name="T2" fmla="*/ 362902467 w 168"/>
              <a:gd name="T3" fmla="*/ 2147483647 h 3520"/>
              <a:gd name="T4" fmla="*/ 0 w 168"/>
              <a:gd name="T5" fmla="*/ 2147483647 h 3520"/>
              <a:gd name="T6" fmla="*/ 0 60000 65536"/>
              <a:gd name="T7" fmla="*/ 0 60000 65536"/>
              <a:gd name="T8" fmla="*/ 0 60000 65536"/>
              <a:gd name="T9" fmla="*/ 0 w 168"/>
              <a:gd name="T10" fmla="*/ 0 h 3520"/>
              <a:gd name="T11" fmla="*/ 168 w 168"/>
              <a:gd name="T12" fmla="*/ 3520 h 3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520">
                <a:moveTo>
                  <a:pt x="144" y="0"/>
                </a:moveTo>
                <a:cubicBezTo>
                  <a:pt x="156" y="1312"/>
                  <a:pt x="168" y="2624"/>
                  <a:pt x="144" y="3072"/>
                </a:cubicBezTo>
                <a:cubicBezTo>
                  <a:pt x="120" y="3520"/>
                  <a:pt x="24" y="2752"/>
                  <a:pt x="0" y="2688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cs typeface="Arial" pitchFamily="34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2924175"/>
            <a:ext cx="403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การปฏิบัติหน้าที่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โดยไม่เลือกปฏิบัติ</a:t>
            </a:r>
            <a:br>
              <a:rPr lang="th-TH" sz="4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อย่างไม่เป็นธรรม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067175" y="27813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เลือกปฏิบัติ/อคติ/ไม่เป็นกลาง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มีการเรียกรับผลประโยชน์หรือ</a:t>
            </a:r>
            <a:b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ข้อแลกเปลี่ยน</a:t>
            </a:r>
          </a:p>
          <a:p>
            <a:pPr marL="261938" indent="-261938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4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ไม่มีจิตบริการ</a:t>
            </a:r>
          </a:p>
        </p:txBody>
      </p:sp>
      <p:sp>
        <p:nvSpPr>
          <p:cNvPr id="40971" name="WordArt 7"/>
          <p:cNvSpPr>
            <a:spLocks noChangeArrowheads="1" noChangeShapeType="1" noTextEdit="1"/>
          </p:cNvSpPr>
          <p:nvPr/>
        </p:nvSpPr>
        <p:spPr bwMode="auto">
          <a:xfrm>
            <a:off x="971550" y="1341438"/>
            <a:ext cx="2376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ควรทำ</a:t>
            </a:r>
          </a:p>
        </p:txBody>
      </p:sp>
      <p:sp>
        <p:nvSpPr>
          <p:cNvPr id="40972" name="WordArt 8"/>
          <p:cNvSpPr>
            <a:spLocks noChangeArrowheads="1" noChangeShapeType="1" noTextEdit="1"/>
          </p:cNvSpPr>
          <p:nvPr/>
        </p:nvSpPr>
        <p:spPr bwMode="auto">
          <a:xfrm>
            <a:off x="4787900" y="1341438"/>
            <a:ext cx="34417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ไม่ควรทำ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1295400" y="76200"/>
            <a:ext cx="6248400" cy="762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cs typeface="Arial" pitchFamily="34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038"/>
            <a:ext cx="8229600" cy="792162"/>
          </a:xfrm>
        </p:spPr>
        <p:txBody>
          <a:bodyPr/>
          <a:lstStyle/>
          <a:p>
            <a:r>
              <a:rPr lang="th-TH" sz="5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การรักษาจรรยาบรรณเจ้าหน้าที่รัฐ</a:t>
            </a:r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3733800" y="1371600"/>
            <a:ext cx="266700" cy="5588000"/>
          </a:xfrm>
          <a:custGeom>
            <a:avLst/>
            <a:gdLst>
              <a:gd name="T0" fmla="*/ 362902467 w 168"/>
              <a:gd name="T1" fmla="*/ 0 h 3520"/>
              <a:gd name="T2" fmla="*/ 362902467 w 168"/>
              <a:gd name="T3" fmla="*/ 2147483647 h 3520"/>
              <a:gd name="T4" fmla="*/ 0 w 168"/>
              <a:gd name="T5" fmla="*/ 2147483647 h 3520"/>
              <a:gd name="T6" fmla="*/ 0 60000 65536"/>
              <a:gd name="T7" fmla="*/ 0 60000 65536"/>
              <a:gd name="T8" fmla="*/ 0 60000 65536"/>
              <a:gd name="T9" fmla="*/ 0 w 168"/>
              <a:gd name="T10" fmla="*/ 0 h 3520"/>
              <a:gd name="T11" fmla="*/ 168 w 168"/>
              <a:gd name="T12" fmla="*/ 3520 h 3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3520">
                <a:moveTo>
                  <a:pt x="144" y="0"/>
                </a:moveTo>
                <a:cubicBezTo>
                  <a:pt x="156" y="1312"/>
                  <a:pt x="168" y="2624"/>
                  <a:pt x="144" y="3072"/>
                </a:cubicBezTo>
                <a:cubicBezTo>
                  <a:pt x="120" y="3520"/>
                  <a:pt x="24" y="2752"/>
                  <a:pt x="0" y="2688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endParaRPr lang="th-TH"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67058" y="2852738"/>
            <a:ext cx="3017173" cy="15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การมุ่งผลสัมฤทธิ์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ของงาน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4114800" y="27813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เน้นกระบวนการทำงานมากกว่าผลลัพธ์</a:t>
            </a:r>
          </a:p>
          <a:p>
            <a:pPr marL="261938" indent="-2619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ทำงานล่าช้า</a:t>
            </a:r>
          </a:p>
          <a:p>
            <a:pPr marL="261938" indent="-2619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ใช้ทรัพยากรขององค์กรอย่างฟุ่มเฟือย ไม่มีประสิทธิภาพ</a:t>
            </a:r>
          </a:p>
          <a:p>
            <a:pPr marL="261938" indent="-2619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th-TH" sz="3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ไม่มีระบบการประเมินผลสัมฤทธิ์ของงาน</a:t>
            </a:r>
          </a:p>
        </p:txBody>
      </p:sp>
      <p:sp>
        <p:nvSpPr>
          <p:cNvPr id="43019" name="WordArt 7"/>
          <p:cNvSpPr>
            <a:spLocks noChangeArrowheads="1" noChangeShapeType="1" noTextEdit="1"/>
          </p:cNvSpPr>
          <p:nvPr/>
        </p:nvSpPr>
        <p:spPr bwMode="auto">
          <a:xfrm>
            <a:off x="971550" y="1341438"/>
            <a:ext cx="23764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ควรทำ</a:t>
            </a:r>
          </a:p>
        </p:txBody>
      </p:sp>
      <p:sp>
        <p:nvSpPr>
          <p:cNvPr id="43020" name="WordArt 8"/>
          <p:cNvSpPr>
            <a:spLocks noChangeArrowheads="1" noChangeShapeType="1" noTextEdit="1"/>
          </p:cNvSpPr>
          <p:nvPr/>
        </p:nvSpPr>
        <p:spPr bwMode="auto">
          <a:xfrm>
            <a:off x="4787900" y="1341438"/>
            <a:ext cx="344170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/>
              </a:rPr>
              <a:t>ไม่ควรทำ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/>
      <p:bldP spid="4301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56490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atin typeface="TH SarabunPSK" pitchFamily="34" charset="-34"/>
                <a:cs typeface="TH SarabunPSK" pitchFamily="34" charset="-34"/>
              </a:rPr>
              <a:t>หลักปรัชญา “เศรษฐกิจพอเพียง”</a:t>
            </a:r>
            <a:endParaRPr lang="th-TH" sz="7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ดาว 5 แฉก 2"/>
          <p:cNvSpPr/>
          <p:nvPr/>
        </p:nvSpPr>
        <p:spPr bwMode="auto">
          <a:xfrm>
            <a:off x="3563888" y="548680"/>
            <a:ext cx="2016224" cy="1800200"/>
          </a:xfrm>
          <a:prstGeom prst="star5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980728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</a:rPr>
              <a:t>3</a:t>
            </a:r>
            <a:endParaRPr lang="th-TH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"/>
</p:tagLst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4939</Words>
  <Application>Microsoft Office PowerPoint</Application>
  <PresentationFormat>นำเสนอทางหน้าจอ (4:3)</PresentationFormat>
  <Paragraphs>687</Paragraphs>
  <Slides>104</Slides>
  <Notes>12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104</vt:i4>
      </vt:variant>
    </vt:vector>
  </HeadingPairs>
  <TitlesOfParts>
    <vt:vector size="106" baseType="lpstr">
      <vt:lpstr>Pulse</vt:lpstr>
      <vt:lpstr>Clip</vt:lpstr>
      <vt:lpstr>ภาพนิ่ง 1</vt:lpstr>
      <vt:lpstr>ภาพนิ่ง 2</vt:lpstr>
      <vt:lpstr>ภาพนิ่ง 3</vt:lpstr>
      <vt:lpstr>ภาพนิ่ง 4</vt:lpstr>
      <vt:lpstr>รูปแบบการทุจริตและประพฤติมิชอบ</vt:lpstr>
      <vt:lpstr>ภาพนิ่ง 6</vt:lpstr>
      <vt:lpstr>ภาพนิ่ง 7</vt:lpstr>
      <vt:lpstr>ภาพนิ่ง 8</vt:lpstr>
      <vt:lpstr>ภาพนิ่ง 9</vt:lpstr>
      <vt:lpstr>ปัจจัยต่อ CPI ที่มีคะแนนสูง  (กรณีศึกษาประเทศเดนมาร์ก นิวซีแลนด์ ฟินแลนด์)</vt:lpstr>
      <vt:lpstr>อันดับ 3 จาก 9 ประเทศในภูมิภาคอาเซียน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กลไกที่ใช้แก้ปัญหาการทุจริตของไทย (จัดตั้งหน่วยงาน)</vt:lpstr>
      <vt:lpstr>ภาพนิ่ง 18</vt:lpstr>
      <vt:lpstr>ภาพนิ่ง 19</vt:lpstr>
      <vt:lpstr>ภาพนิ่ง 20</vt:lpstr>
      <vt:lpstr> โครงสร้าง สำนักงาน ป.ป.ท. </vt:lpstr>
      <vt:lpstr>การดำเนินการของ สำนักงาน ป.ป.ท.</vt:lpstr>
      <vt:lpstr>เรื่องที่ห้ามมิให้รับหรือพิจารณา</vt:lpstr>
      <vt:lpstr>เรื่องที่อาจไม่รับพิจารณา </vt:lpstr>
      <vt:lpstr>ความหมายของ “ทุจริตในภาครัฐ”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“เจ้าหน้าที่รัฐ” </vt:lpstr>
      <vt:lpstr>ภาพนิ่ง 33</vt:lpstr>
      <vt:lpstr>ภาพนิ่ง 34</vt:lpstr>
      <vt:lpstr>ภาพนิ่ง 35</vt:lpstr>
      <vt:lpstr>คดีอาญา</vt:lpstr>
      <vt:lpstr> การดำเนินการทางวินัย  </vt:lpstr>
      <vt:lpstr> การดำเนินการทางวินัย (ต่อ) </vt:lpstr>
      <vt:lpstr>ภาพนิ่ง 39</vt:lpstr>
      <vt:lpstr>ภาพนิ่ง 40</vt:lpstr>
      <vt:lpstr>มาตรา 20 (แก้ไขเพิ่มเติมโดย พรบ...ฉบับที่ 5 พ.ศ.2545</vt:lpstr>
      <vt:lpstr>มาตรา 32 (แก้ไขเพิ่มเติมโดย พรบ...ฉบับที่ 5 พ.ศ.2545</vt:lpstr>
      <vt:lpstr>ภาพนิ่ง 43</vt:lpstr>
      <vt:lpstr>การบริหารกิจการบ้านเมืองที่ดี มีเป้าหมาย ดังนี้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การประเมินคุณธรรมและความโปร่งใสฯ (I ntregrity T ransparency A ssesment - ITA)</vt:lpstr>
      <vt:lpstr>ดัชนีความโปร่งใส</vt:lpstr>
      <vt:lpstr>ดัชนีการทุจริตคอร์รัปชั่น</vt:lpstr>
      <vt:lpstr>ดัชนีความรับผิดชอบ</vt:lpstr>
      <vt:lpstr>ดัชนีความรับผิดชอบ</vt:lpstr>
      <vt:lpstr>ดัชนีคุณธรรมจริยธรรมในการทำงาน</vt:lpstr>
      <vt:lpstr>ดัชนีวัฒนธรรมคุณธรรมขององค์กร</vt:lpstr>
      <vt:lpstr>ประกอบด้วยเครื่องมือ 3 ชนิด ได้แก่</vt:lpstr>
      <vt:lpstr>ภาพนิ่ง 71</vt:lpstr>
      <vt:lpstr>บทบาทหน้าที่สำนักงาน ป.ป.ท. ตามมติคณะรัฐมนตรีเมื่อวันที่ 6 พฤษภาคม 2551</vt:lpstr>
      <vt:lpstr>ศูนย์ปฏิบัติการต่อต้านการทุจริตคอร์รับชั่น (ศปท.)</vt:lpstr>
      <vt:lpstr>ศูนย์ปฏิบัติการต่อต้านการทุจริตคอร์รับชั่น (ศปท.)</vt:lpstr>
      <vt:lpstr>คำสั่งคณะรักษาความสงบที่ 69/57</vt:lpstr>
      <vt:lpstr>ภาพนิ่ง 76</vt:lpstr>
      <vt:lpstr>ภาพนิ่ง 77</vt:lpstr>
      <vt:lpstr>ภาพนิ่ง 78</vt:lpstr>
      <vt:lpstr>ภาพนิ่ง 79</vt:lpstr>
      <vt:lpstr>ศูนย์อำนวยการต่อต้านการทุจริตแห่งชาติ (ศอตช.)</vt:lpstr>
      <vt:lpstr>ภาพนิ่ง 81</vt:lpstr>
      <vt:lpstr>คำสั่งคณะรักษาความสงบที่ 127/2557</vt:lpstr>
      <vt:lpstr>คณะอนุกรรมการ 4 ชุด</vt:lpstr>
      <vt:lpstr>ภาพนิ่ง 84</vt:lpstr>
      <vt:lpstr>(สอดแทรกกฎหมาย หรือมาตรการ ที่มีการกำหนดเพิ่มเติมเพื่อประสิทธิภาพในการป้องกันและปราบปรามการทุจริตในภาครัฐ</vt:lpstr>
      <vt:lpstr>ทุกอย่างเริ่มต้นที่...ตัวเรา...</vt:lpstr>
      <vt:lpstr>จิตสำนึกและความรับผิดชอบส่วนตัว personal accountability</vt:lpstr>
      <vt:lpstr>หลักการสร้างมาตรฐาน ทางคุณธรรม/จริยธรรม/จรรยาบรรณ</vt:lpstr>
      <vt:lpstr>คุณธรรม</vt:lpstr>
      <vt:lpstr>ภาพนิ่ง 90</vt:lpstr>
      <vt:lpstr>จรรยาบรรณ</vt:lpstr>
      <vt:lpstr>ขั้นตอนการสร้างมาตรฐาน ทางคุณธรรม/จริยธรรม/จรรยาบรรณ</vt:lpstr>
      <vt:lpstr>จรรยาบรรณจะบรรลุ   เมื่อ...</vt:lpstr>
      <vt:lpstr>การรักษาจรรยาบรรณเจ้าหน้าที่รัฐ</vt:lpstr>
      <vt:lpstr>การรักษาจรรยาบรรณเจ้าหน้าที่รัฐ</vt:lpstr>
      <vt:lpstr>การรักษาจรรยาบรรณเจ้าหน้าที่รัฐ</vt:lpstr>
      <vt:lpstr>การรักษาจรรยาบรรณเจ้าหน้าที่รัฐ</vt:lpstr>
      <vt:lpstr>การรักษาจรรยาบรรณเจ้าหน้าที่รัฐ</vt:lpstr>
      <vt:lpstr>ภาพนิ่ง 99</vt:lpstr>
      <vt:lpstr>ภาพนิ่ง 100</vt:lpstr>
      <vt:lpstr>หลักปรัชญาเศรษฐกิจพอเพียง แนวทางการดำรงชีวิตและปฏิบัติตน</vt:lpstr>
      <vt:lpstr>ภาพนิ่ง 102</vt:lpstr>
      <vt:lpstr>ภาพนิ่ง 103</vt:lpstr>
      <vt:lpstr>ภาพนิ่ง 104</vt:lpstr>
    </vt:vector>
  </TitlesOfParts>
  <Company>CAD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PACC</cp:lastModifiedBy>
  <cp:revision>461</cp:revision>
  <dcterms:created xsi:type="dcterms:W3CDTF">2001-04-27T07:18:15Z</dcterms:created>
  <dcterms:modified xsi:type="dcterms:W3CDTF">2015-07-24T06:36:37Z</dcterms:modified>
</cp:coreProperties>
</file>