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961" r:id="rId2"/>
    <p:sldId id="2162" r:id="rId3"/>
    <p:sldId id="2293" r:id="rId4"/>
    <p:sldId id="2249" r:id="rId5"/>
    <p:sldId id="2320" r:id="rId6"/>
    <p:sldId id="2317" r:id="rId7"/>
    <p:sldId id="2318" r:id="rId8"/>
    <p:sldId id="2319" r:id="rId9"/>
    <p:sldId id="2314" r:id="rId10"/>
    <p:sldId id="2315" r:id="rId11"/>
    <p:sldId id="2250" r:id="rId12"/>
    <p:sldId id="2251" r:id="rId13"/>
    <p:sldId id="2252" r:id="rId14"/>
    <p:sldId id="2321" r:id="rId15"/>
    <p:sldId id="2276" r:id="rId16"/>
    <p:sldId id="2194" r:id="rId17"/>
    <p:sldId id="2196" r:id="rId18"/>
    <p:sldId id="2282" r:id="rId19"/>
    <p:sldId id="2283" r:id="rId20"/>
    <p:sldId id="2284" r:id="rId21"/>
    <p:sldId id="2322" r:id="rId22"/>
    <p:sldId id="2323" r:id="rId23"/>
    <p:sldId id="2343" r:id="rId24"/>
    <p:sldId id="2344" r:id="rId25"/>
    <p:sldId id="2346" r:id="rId26"/>
    <p:sldId id="2345" r:id="rId27"/>
    <p:sldId id="2324" r:id="rId28"/>
    <p:sldId id="2325" r:id="rId29"/>
    <p:sldId id="2326" r:id="rId30"/>
    <p:sldId id="2327" r:id="rId31"/>
    <p:sldId id="2328" r:id="rId32"/>
    <p:sldId id="2220" r:id="rId33"/>
    <p:sldId id="2221" r:id="rId34"/>
    <p:sldId id="2223" r:id="rId35"/>
    <p:sldId id="2224" r:id="rId36"/>
    <p:sldId id="2329" r:id="rId37"/>
    <p:sldId id="2330" r:id="rId38"/>
    <p:sldId id="2331" r:id="rId39"/>
    <p:sldId id="2332" r:id="rId40"/>
    <p:sldId id="2342" r:id="rId41"/>
    <p:sldId id="2334" r:id="rId42"/>
    <p:sldId id="2335" r:id="rId43"/>
    <p:sldId id="2336" r:id="rId44"/>
    <p:sldId id="2337" r:id="rId45"/>
    <p:sldId id="2338" r:id="rId46"/>
    <p:sldId id="2339" r:id="rId47"/>
    <p:sldId id="2340" r:id="rId48"/>
    <p:sldId id="2341" r:id="rId49"/>
    <p:sldId id="2081" r:id="rId50"/>
    <p:sldId id="2082" r:id="rId51"/>
    <p:sldId id="2347" r:id="rId52"/>
    <p:sldId id="1903" r:id="rId53"/>
  </p:sldIdLst>
  <p:sldSz cx="9144000" cy="6858000" type="screen4x3"/>
  <p:notesSz cx="6807200" cy="9939338"/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CCFFFF"/>
    <a:srgbClr val="FF3300"/>
    <a:srgbClr val="84FA7E"/>
    <a:srgbClr val="FFFFCC"/>
    <a:srgbClr val="000099"/>
    <a:srgbClr val="CC00FF"/>
    <a:srgbClr val="66CC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26" autoAdjust="0"/>
    <p:restoredTop sz="92466" autoAdjust="0"/>
  </p:normalViewPr>
  <p:slideViewPr>
    <p:cSldViewPr>
      <p:cViewPr>
        <p:scale>
          <a:sx n="77" d="100"/>
          <a:sy n="77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98168-F15B-4AC7-B2A3-FBC461E47E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9ABE94A-C48D-44EC-B5D3-A6485FADEE2B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Corruption</a:t>
          </a:r>
          <a:endParaRPr lang="en-US" dirty="0"/>
        </a:p>
      </dgm:t>
    </dgm:pt>
    <dgm:pt modelId="{DF7629D3-3B52-41E7-973A-75B669CC2BEC}" type="parTrans" cxnId="{BF2F6115-1106-4BC5-A426-F748291891D9}">
      <dgm:prSet/>
      <dgm:spPr/>
      <dgm:t>
        <a:bodyPr/>
        <a:lstStyle/>
        <a:p>
          <a:endParaRPr lang="en-US"/>
        </a:p>
      </dgm:t>
    </dgm:pt>
    <dgm:pt modelId="{7B1C5B80-30BB-4E31-B863-40D1B5741653}" type="sibTrans" cxnId="{BF2F6115-1106-4BC5-A426-F748291891D9}">
      <dgm:prSet/>
      <dgm:spPr/>
      <dgm:t>
        <a:bodyPr/>
        <a:lstStyle/>
        <a:p>
          <a:endParaRPr lang="en-US"/>
        </a:p>
      </dgm:t>
    </dgm:pt>
    <dgm:pt modelId="{10525193-1924-4DE6-B779-C8F6B2FC8895}">
      <dgm:prSet phldrT="[Text]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/>
            <a:t>Conflict of Interests</a:t>
          </a:r>
          <a:endParaRPr lang="en-US" dirty="0"/>
        </a:p>
      </dgm:t>
    </dgm:pt>
    <dgm:pt modelId="{1911A607-BBC1-465D-9263-35EDDDA99F4A}" type="parTrans" cxnId="{C791BDF4-63B9-4668-BA0C-01F2A69FE5FB}">
      <dgm:prSet/>
      <dgm:spPr/>
      <dgm:t>
        <a:bodyPr/>
        <a:lstStyle/>
        <a:p>
          <a:endParaRPr lang="en-US"/>
        </a:p>
      </dgm:t>
    </dgm:pt>
    <dgm:pt modelId="{B5936CBB-4EB1-4DFF-B26A-F595A1BF1474}" type="sibTrans" cxnId="{C791BDF4-63B9-4668-BA0C-01F2A69FE5FB}">
      <dgm:prSet/>
      <dgm:spPr/>
      <dgm:t>
        <a:bodyPr/>
        <a:lstStyle/>
        <a:p>
          <a:endParaRPr lang="en-US"/>
        </a:p>
      </dgm:t>
    </dgm:pt>
    <dgm:pt modelId="{11E06B55-7EEA-444D-92D4-36288EEAAC71}" type="pres">
      <dgm:prSet presAssocID="{0BF98168-F15B-4AC7-B2A3-FBC461E47E23}" presName="compositeShape" presStyleCnt="0">
        <dgm:presLayoutVars>
          <dgm:chMax val="7"/>
          <dgm:dir/>
          <dgm:resizeHandles val="exact"/>
        </dgm:presLayoutVars>
      </dgm:prSet>
      <dgm:spPr/>
    </dgm:pt>
    <dgm:pt modelId="{31114731-1A8A-4750-B6D6-DFDA8ED29FCD}" type="pres">
      <dgm:prSet presAssocID="{B9ABE94A-C48D-44EC-B5D3-A6485FADEE2B}" presName="circ1" presStyleLbl="vennNode1" presStyleIdx="0" presStyleCnt="2"/>
      <dgm:spPr/>
      <dgm:t>
        <a:bodyPr/>
        <a:lstStyle/>
        <a:p>
          <a:endParaRPr lang="en-US"/>
        </a:p>
      </dgm:t>
    </dgm:pt>
    <dgm:pt modelId="{A7415A6F-0A7E-4F77-952D-989DED0642FE}" type="pres">
      <dgm:prSet presAssocID="{B9ABE94A-C48D-44EC-B5D3-A6485FADE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A2FE-E7EE-4F45-AAF1-BF9A5E2CDF77}" type="pres">
      <dgm:prSet presAssocID="{10525193-1924-4DE6-B779-C8F6B2FC8895}" presName="circ2" presStyleLbl="vennNode1" presStyleIdx="1" presStyleCnt="2"/>
      <dgm:spPr/>
      <dgm:t>
        <a:bodyPr/>
        <a:lstStyle/>
        <a:p>
          <a:endParaRPr lang="en-US"/>
        </a:p>
      </dgm:t>
    </dgm:pt>
    <dgm:pt modelId="{15EDE3A4-704E-42D6-8054-B132E7D3AA11}" type="pres">
      <dgm:prSet presAssocID="{10525193-1924-4DE6-B779-C8F6B2FC88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AA870-61EB-48FA-B202-233E8C0E014B}" type="presOf" srcId="{10525193-1924-4DE6-B779-C8F6B2FC8895}" destId="{BE65A2FE-E7EE-4F45-AAF1-BF9A5E2CDF77}" srcOrd="0" destOrd="0" presId="urn:microsoft.com/office/officeart/2005/8/layout/venn1"/>
    <dgm:cxn modelId="{A297BB09-5CB9-4D2B-9260-9CD906D36A00}" type="presOf" srcId="{B9ABE94A-C48D-44EC-B5D3-A6485FADEE2B}" destId="{A7415A6F-0A7E-4F77-952D-989DED0642FE}" srcOrd="1" destOrd="0" presId="urn:microsoft.com/office/officeart/2005/8/layout/venn1"/>
    <dgm:cxn modelId="{BF2F6115-1106-4BC5-A426-F748291891D9}" srcId="{0BF98168-F15B-4AC7-B2A3-FBC461E47E23}" destId="{B9ABE94A-C48D-44EC-B5D3-A6485FADEE2B}" srcOrd="0" destOrd="0" parTransId="{DF7629D3-3B52-41E7-973A-75B669CC2BEC}" sibTransId="{7B1C5B80-30BB-4E31-B863-40D1B5741653}"/>
    <dgm:cxn modelId="{C8937262-EDD7-461F-B02B-A489FDC3EA97}" type="presOf" srcId="{B9ABE94A-C48D-44EC-B5D3-A6485FADEE2B}" destId="{31114731-1A8A-4750-B6D6-DFDA8ED29FCD}" srcOrd="0" destOrd="0" presId="urn:microsoft.com/office/officeart/2005/8/layout/venn1"/>
    <dgm:cxn modelId="{FC80A90E-3E8C-41A9-AF78-2E326878BB49}" type="presOf" srcId="{10525193-1924-4DE6-B779-C8F6B2FC8895}" destId="{15EDE3A4-704E-42D6-8054-B132E7D3AA11}" srcOrd="1" destOrd="0" presId="urn:microsoft.com/office/officeart/2005/8/layout/venn1"/>
    <dgm:cxn modelId="{C791BDF4-63B9-4668-BA0C-01F2A69FE5FB}" srcId="{0BF98168-F15B-4AC7-B2A3-FBC461E47E23}" destId="{10525193-1924-4DE6-B779-C8F6B2FC8895}" srcOrd="1" destOrd="0" parTransId="{1911A607-BBC1-465D-9263-35EDDDA99F4A}" sibTransId="{B5936CBB-4EB1-4DFF-B26A-F595A1BF1474}"/>
    <dgm:cxn modelId="{0D8BF564-0C10-4DBD-AF79-E5697B00CF84}" type="presOf" srcId="{0BF98168-F15B-4AC7-B2A3-FBC461E47E23}" destId="{11E06B55-7EEA-444D-92D4-36288EEAAC71}" srcOrd="0" destOrd="0" presId="urn:microsoft.com/office/officeart/2005/8/layout/venn1"/>
    <dgm:cxn modelId="{0C7A2A94-AD30-40E0-920E-660CF9ABD667}" type="presParOf" srcId="{11E06B55-7EEA-444D-92D4-36288EEAAC71}" destId="{31114731-1A8A-4750-B6D6-DFDA8ED29FCD}" srcOrd="0" destOrd="0" presId="urn:microsoft.com/office/officeart/2005/8/layout/venn1"/>
    <dgm:cxn modelId="{ABB63065-164B-4FD7-B8B5-DB6E2F407B85}" type="presParOf" srcId="{11E06B55-7EEA-444D-92D4-36288EEAAC71}" destId="{A7415A6F-0A7E-4F77-952D-989DED0642FE}" srcOrd="1" destOrd="0" presId="urn:microsoft.com/office/officeart/2005/8/layout/venn1"/>
    <dgm:cxn modelId="{D23D1883-E418-4307-AC95-2E04E369F5EE}" type="presParOf" srcId="{11E06B55-7EEA-444D-92D4-36288EEAAC71}" destId="{BE65A2FE-E7EE-4F45-AAF1-BF9A5E2CDF77}" srcOrd="2" destOrd="0" presId="urn:microsoft.com/office/officeart/2005/8/layout/venn1"/>
    <dgm:cxn modelId="{4E487227-7DF8-46F9-ABA1-E97E57D4A5C2}" type="presParOf" srcId="{11E06B55-7EEA-444D-92D4-36288EEAAC71}" destId="{15EDE3A4-704E-42D6-8054-B132E7D3AA11}" srcOrd="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98168-F15B-4AC7-B2A3-FBC461E47E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9ABE94A-C48D-44EC-B5D3-A6485FADEE2B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Corruption</a:t>
          </a:r>
          <a:endParaRPr lang="en-US" dirty="0"/>
        </a:p>
      </dgm:t>
    </dgm:pt>
    <dgm:pt modelId="{DF7629D3-3B52-41E7-973A-75B669CC2BEC}" type="parTrans" cxnId="{BF2F6115-1106-4BC5-A426-F748291891D9}">
      <dgm:prSet/>
      <dgm:spPr/>
      <dgm:t>
        <a:bodyPr/>
        <a:lstStyle/>
        <a:p>
          <a:endParaRPr lang="en-US"/>
        </a:p>
      </dgm:t>
    </dgm:pt>
    <dgm:pt modelId="{7B1C5B80-30BB-4E31-B863-40D1B5741653}" type="sibTrans" cxnId="{BF2F6115-1106-4BC5-A426-F748291891D9}">
      <dgm:prSet/>
      <dgm:spPr/>
      <dgm:t>
        <a:bodyPr/>
        <a:lstStyle/>
        <a:p>
          <a:endParaRPr lang="en-US"/>
        </a:p>
      </dgm:t>
    </dgm:pt>
    <dgm:pt modelId="{10525193-1924-4DE6-B779-C8F6B2FC8895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smtClean="0"/>
            <a:t>Conflict of Interests</a:t>
          </a:r>
          <a:endParaRPr lang="en-US" dirty="0"/>
        </a:p>
      </dgm:t>
    </dgm:pt>
    <dgm:pt modelId="{1911A607-BBC1-465D-9263-35EDDDA99F4A}" type="parTrans" cxnId="{C791BDF4-63B9-4668-BA0C-01F2A69FE5FB}">
      <dgm:prSet/>
      <dgm:spPr/>
      <dgm:t>
        <a:bodyPr/>
        <a:lstStyle/>
        <a:p>
          <a:endParaRPr lang="en-US"/>
        </a:p>
      </dgm:t>
    </dgm:pt>
    <dgm:pt modelId="{B5936CBB-4EB1-4DFF-B26A-F595A1BF1474}" type="sibTrans" cxnId="{C791BDF4-63B9-4668-BA0C-01F2A69FE5FB}">
      <dgm:prSet/>
      <dgm:spPr/>
      <dgm:t>
        <a:bodyPr/>
        <a:lstStyle/>
        <a:p>
          <a:endParaRPr lang="en-US"/>
        </a:p>
      </dgm:t>
    </dgm:pt>
    <dgm:pt modelId="{11E06B55-7EEA-444D-92D4-36288EEAAC71}" type="pres">
      <dgm:prSet presAssocID="{0BF98168-F15B-4AC7-B2A3-FBC461E47E23}" presName="compositeShape" presStyleCnt="0">
        <dgm:presLayoutVars>
          <dgm:chMax val="7"/>
          <dgm:dir/>
          <dgm:resizeHandles val="exact"/>
        </dgm:presLayoutVars>
      </dgm:prSet>
      <dgm:spPr/>
    </dgm:pt>
    <dgm:pt modelId="{31114731-1A8A-4750-B6D6-DFDA8ED29FCD}" type="pres">
      <dgm:prSet presAssocID="{B9ABE94A-C48D-44EC-B5D3-A6485FADEE2B}" presName="circ1" presStyleLbl="vennNode1" presStyleIdx="0" presStyleCnt="2"/>
      <dgm:spPr/>
      <dgm:t>
        <a:bodyPr/>
        <a:lstStyle/>
        <a:p>
          <a:endParaRPr lang="en-US"/>
        </a:p>
      </dgm:t>
    </dgm:pt>
    <dgm:pt modelId="{A7415A6F-0A7E-4F77-952D-989DED0642FE}" type="pres">
      <dgm:prSet presAssocID="{B9ABE94A-C48D-44EC-B5D3-A6485FADE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A2FE-E7EE-4F45-AAF1-BF9A5E2CDF77}" type="pres">
      <dgm:prSet presAssocID="{10525193-1924-4DE6-B779-C8F6B2FC8895}" presName="circ2" presStyleLbl="vennNode1" presStyleIdx="1" presStyleCnt="2"/>
      <dgm:spPr/>
      <dgm:t>
        <a:bodyPr/>
        <a:lstStyle/>
        <a:p>
          <a:endParaRPr lang="en-US"/>
        </a:p>
      </dgm:t>
    </dgm:pt>
    <dgm:pt modelId="{15EDE3A4-704E-42D6-8054-B132E7D3AA11}" type="pres">
      <dgm:prSet presAssocID="{10525193-1924-4DE6-B779-C8F6B2FC88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FB987-9697-47F9-A4FF-8BE89C51E649}" type="presOf" srcId="{0BF98168-F15B-4AC7-B2A3-FBC461E47E23}" destId="{11E06B55-7EEA-444D-92D4-36288EEAAC71}" srcOrd="0" destOrd="0" presId="urn:microsoft.com/office/officeart/2005/8/layout/venn1"/>
    <dgm:cxn modelId="{BF2F6115-1106-4BC5-A426-F748291891D9}" srcId="{0BF98168-F15B-4AC7-B2A3-FBC461E47E23}" destId="{B9ABE94A-C48D-44EC-B5D3-A6485FADEE2B}" srcOrd="0" destOrd="0" parTransId="{DF7629D3-3B52-41E7-973A-75B669CC2BEC}" sibTransId="{7B1C5B80-30BB-4E31-B863-40D1B5741653}"/>
    <dgm:cxn modelId="{A4A676A9-94C5-47E1-B5B1-78F0CBAE8A73}" type="presOf" srcId="{B9ABE94A-C48D-44EC-B5D3-A6485FADEE2B}" destId="{A7415A6F-0A7E-4F77-952D-989DED0642FE}" srcOrd="1" destOrd="0" presId="urn:microsoft.com/office/officeart/2005/8/layout/venn1"/>
    <dgm:cxn modelId="{B31BBF59-AA29-4B96-891B-E7C0B1EC92C7}" type="presOf" srcId="{10525193-1924-4DE6-B779-C8F6B2FC8895}" destId="{BE65A2FE-E7EE-4F45-AAF1-BF9A5E2CDF77}" srcOrd="0" destOrd="0" presId="urn:microsoft.com/office/officeart/2005/8/layout/venn1"/>
    <dgm:cxn modelId="{C791BDF4-63B9-4668-BA0C-01F2A69FE5FB}" srcId="{0BF98168-F15B-4AC7-B2A3-FBC461E47E23}" destId="{10525193-1924-4DE6-B779-C8F6B2FC8895}" srcOrd="1" destOrd="0" parTransId="{1911A607-BBC1-465D-9263-35EDDDA99F4A}" sibTransId="{B5936CBB-4EB1-4DFF-B26A-F595A1BF1474}"/>
    <dgm:cxn modelId="{642EEE33-CD6F-47BB-A40A-53FCB1D77F1E}" type="presOf" srcId="{B9ABE94A-C48D-44EC-B5D3-A6485FADEE2B}" destId="{31114731-1A8A-4750-B6D6-DFDA8ED29FCD}" srcOrd="0" destOrd="0" presId="urn:microsoft.com/office/officeart/2005/8/layout/venn1"/>
    <dgm:cxn modelId="{56FEB04E-2E26-40F4-9BF1-86C21CA6C495}" type="presOf" srcId="{10525193-1924-4DE6-B779-C8F6B2FC8895}" destId="{15EDE3A4-704E-42D6-8054-B132E7D3AA11}" srcOrd="1" destOrd="0" presId="urn:microsoft.com/office/officeart/2005/8/layout/venn1"/>
    <dgm:cxn modelId="{D9C8AD09-E0F6-47E5-A29F-22B6DDC58958}" type="presParOf" srcId="{11E06B55-7EEA-444D-92D4-36288EEAAC71}" destId="{31114731-1A8A-4750-B6D6-DFDA8ED29FCD}" srcOrd="0" destOrd="0" presId="urn:microsoft.com/office/officeart/2005/8/layout/venn1"/>
    <dgm:cxn modelId="{8F57A314-1EE0-4E5C-B9E8-3D9730DABC04}" type="presParOf" srcId="{11E06B55-7EEA-444D-92D4-36288EEAAC71}" destId="{A7415A6F-0A7E-4F77-952D-989DED0642FE}" srcOrd="1" destOrd="0" presId="urn:microsoft.com/office/officeart/2005/8/layout/venn1"/>
    <dgm:cxn modelId="{FC9D51E9-FCA7-46AE-949A-5A00AEF2628B}" type="presParOf" srcId="{11E06B55-7EEA-444D-92D4-36288EEAAC71}" destId="{BE65A2FE-E7EE-4F45-AAF1-BF9A5E2CDF77}" srcOrd="2" destOrd="0" presId="urn:microsoft.com/office/officeart/2005/8/layout/venn1"/>
    <dgm:cxn modelId="{33408606-856E-4362-9146-84392647199D}" type="presParOf" srcId="{11E06B55-7EEA-444D-92D4-36288EEAAC71}" destId="{15EDE3A4-704E-42D6-8054-B132E7D3AA11}" srcOrd="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F98168-F15B-4AC7-B2A3-FBC461E47E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0525193-1924-4DE6-B779-C8F6B2FC8895}">
      <dgm:prSet phldrT="[Text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1911A607-BBC1-465D-9263-35EDDDA99F4A}" type="parTrans" cxnId="{C791BDF4-63B9-4668-BA0C-01F2A69FE5FB}">
      <dgm:prSet/>
      <dgm:spPr/>
      <dgm:t>
        <a:bodyPr/>
        <a:lstStyle/>
        <a:p>
          <a:endParaRPr lang="en-US"/>
        </a:p>
      </dgm:t>
    </dgm:pt>
    <dgm:pt modelId="{B5936CBB-4EB1-4DFF-B26A-F595A1BF1474}" type="sibTrans" cxnId="{C791BDF4-63B9-4668-BA0C-01F2A69FE5FB}">
      <dgm:prSet/>
      <dgm:spPr/>
      <dgm:t>
        <a:bodyPr/>
        <a:lstStyle/>
        <a:p>
          <a:endParaRPr lang="en-US"/>
        </a:p>
      </dgm:t>
    </dgm:pt>
    <dgm:pt modelId="{B9ABE94A-C48D-44EC-B5D3-A6485FADEE2B}">
      <dgm:prSet phldrT="[Text]"/>
      <dgm:spPr>
        <a:solidFill>
          <a:schemeClr val="accent4">
            <a:lumMod val="50000"/>
            <a:lumOff val="5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7B1C5B80-30BB-4E31-B863-40D1B5741653}" type="sibTrans" cxnId="{BF2F6115-1106-4BC5-A426-F748291891D9}">
      <dgm:prSet/>
      <dgm:spPr/>
      <dgm:t>
        <a:bodyPr/>
        <a:lstStyle/>
        <a:p>
          <a:endParaRPr lang="en-US"/>
        </a:p>
      </dgm:t>
    </dgm:pt>
    <dgm:pt modelId="{DF7629D3-3B52-41E7-973A-75B669CC2BEC}" type="parTrans" cxnId="{BF2F6115-1106-4BC5-A426-F748291891D9}">
      <dgm:prSet/>
      <dgm:spPr/>
      <dgm:t>
        <a:bodyPr/>
        <a:lstStyle/>
        <a:p>
          <a:endParaRPr lang="en-US"/>
        </a:p>
      </dgm:t>
    </dgm:pt>
    <dgm:pt modelId="{11E06B55-7EEA-444D-92D4-36288EEAAC71}" type="pres">
      <dgm:prSet presAssocID="{0BF98168-F15B-4AC7-B2A3-FBC461E47E23}" presName="compositeShape" presStyleCnt="0">
        <dgm:presLayoutVars>
          <dgm:chMax val="7"/>
          <dgm:dir/>
          <dgm:resizeHandles val="exact"/>
        </dgm:presLayoutVars>
      </dgm:prSet>
      <dgm:spPr/>
    </dgm:pt>
    <dgm:pt modelId="{31114731-1A8A-4750-B6D6-DFDA8ED29FCD}" type="pres">
      <dgm:prSet presAssocID="{B9ABE94A-C48D-44EC-B5D3-A6485FADEE2B}" presName="circ1" presStyleLbl="vennNode1" presStyleIdx="0" presStyleCnt="2"/>
      <dgm:spPr/>
      <dgm:t>
        <a:bodyPr/>
        <a:lstStyle/>
        <a:p>
          <a:endParaRPr lang="en-US"/>
        </a:p>
      </dgm:t>
    </dgm:pt>
    <dgm:pt modelId="{A7415A6F-0A7E-4F77-952D-989DED0642FE}" type="pres">
      <dgm:prSet presAssocID="{B9ABE94A-C48D-44EC-B5D3-A6485FADE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A2FE-E7EE-4F45-AAF1-BF9A5E2CDF77}" type="pres">
      <dgm:prSet presAssocID="{10525193-1924-4DE6-B779-C8F6B2FC8895}" presName="circ2" presStyleLbl="vennNode1" presStyleIdx="1" presStyleCnt="2"/>
      <dgm:spPr/>
      <dgm:t>
        <a:bodyPr/>
        <a:lstStyle/>
        <a:p>
          <a:endParaRPr lang="en-US"/>
        </a:p>
      </dgm:t>
    </dgm:pt>
    <dgm:pt modelId="{15EDE3A4-704E-42D6-8054-B132E7D3AA11}" type="pres">
      <dgm:prSet presAssocID="{10525193-1924-4DE6-B779-C8F6B2FC88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A5BF8-4F40-4658-8241-74541C7AFA08}" type="presOf" srcId="{B9ABE94A-C48D-44EC-B5D3-A6485FADEE2B}" destId="{A7415A6F-0A7E-4F77-952D-989DED0642FE}" srcOrd="1" destOrd="0" presId="urn:microsoft.com/office/officeart/2005/8/layout/venn1"/>
    <dgm:cxn modelId="{323E5710-D038-4598-BB91-41B32A89CD6B}" type="presOf" srcId="{0BF98168-F15B-4AC7-B2A3-FBC461E47E23}" destId="{11E06B55-7EEA-444D-92D4-36288EEAAC71}" srcOrd="0" destOrd="0" presId="urn:microsoft.com/office/officeart/2005/8/layout/venn1"/>
    <dgm:cxn modelId="{BF2F6115-1106-4BC5-A426-F748291891D9}" srcId="{0BF98168-F15B-4AC7-B2A3-FBC461E47E23}" destId="{B9ABE94A-C48D-44EC-B5D3-A6485FADEE2B}" srcOrd="0" destOrd="0" parTransId="{DF7629D3-3B52-41E7-973A-75B669CC2BEC}" sibTransId="{7B1C5B80-30BB-4E31-B863-40D1B5741653}"/>
    <dgm:cxn modelId="{8B4EDD14-EA0D-40B9-BAE6-3F6A1D6C18A9}" type="presOf" srcId="{10525193-1924-4DE6-B779-C8F6B2FC8895}" destId="{BE65A2FE-E7EE-4F45-AAF1-BF9A5E2CDF77}" srcOrd="0" destOrd="0" presId="urn:microsoft.com/office/officeart/2005/8/layout/venn1"/>
    <dgm:cxn modelId="{9A961A52-404E-4FBF-BCE9-D81CED3A1822}" type="presOf" srcId="{10525193-1924-4DE6-B779-C8F6B2FC8895}" destId="{15EDE3A4-704E-42D6-8054-B132E7D3AA11}" srcOrd="1" destOrd="0" presId="urn:microsoft.com/office/officeart/2005/8/layout/venn1"/>
    <dgm:cxn modelId="{C791BDF4-63B9-4668-BA0C-01F2A69FE5FB}" srcId="{0BF98168-F15B-4AC7-B2A3-FBC461E47E23}" destId="{10525193-1924-4DE6-B779-C8F6B2FC8895}" srcOrd="1" destOrd="0" parTransId="{1911A607-BBC1-465D-9263-35EDDDA99F4A}" sibTransId="{B5936CBB-4EB1-4DFF-B26A-F595A1BF1474}"/>
    <dgm:cxn modelId="{70239670-6CC7-46BB-B5EF-953BF83B6519}" type="presOf" srcId="{B9ABE94A-C48D-44EC-B5D3-A6485FADEE2B}" destId="{31114731-1A8A-4750-B6D6-DFDA8ED29FCD}" srcOrd="0" destOrd="0" presId="urn:microsoft.com/office/officeart/2005/8/layout/venn1"/>
    <dgm:cxn modelId="{BA65CBB8-472D-4D2D-A29B-1DCF9F95F638}" type="presParOf" srcId="{11E06B55-7EEA-444D-92D4-36288EEAAC71}" destId="{31114731-1A8A-4750-B6D6-DFDA8ED29FCD}" srcOrd="0" destOrd="0" presId="urn:microsoft.com/office/officeart/2005/8/layout/venn1"/>
    <dgm:cxn modelId="{EC2F63A2-96A5-40D1-A5FA-D0D5947B42BA}" type="presParOf" srcId="{11E06B55-7EEA-444D-92D4-36288EEAAC71}" destId="{A7415A6F-0A7E-4F77-952D-989DED0642FE}" srcOrd="1" destOrd="0" presId="urn:microsoft.com/office/officeart/2005/8/layout/venn1"/>
    <dgm:cxn modelId="{0A235AD0-2091-43D0-8A75-D94629DA2858}" type="presParOf" srcId="{11E06B55-7EEA-444D-92D4-36288EEAAC71}" destId="{BE65A2FE-E7EE-4F45-AAF1-BF9A5E2CDF77}" srcOrd="2" destOrd="0" presId="urn:microsoft.com/office/officeart/2005/8/layout/venn1"/>
    <dgm:cxn modelId="{D089CB8B-AACC-4C4C-85B1-7685D86E970F}" type="presParOf" srcId="{11E06B55-7EEA-444D-92D4-36288EEAAC71}" destId="{15EDE3A4-704E-42D6-8054-B132E7D3AA11}" srcOrd="3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98168-F15B-4AC7-B2A3-FBC461E47E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0525193-1924-4DE6-B779-C8F6B2FC8895}">
      <dgm:prSet phldrT="[Text]"/>
      <dgm:spPr>
        <a:solidFill>
          <a:schemeClr val="tx2">
            <a:lumMod val="65000"/>
            <a:lumOff val="35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1911A607-BBC1-465D-9263-35EDDDA99F4A}" type="parTrans" cxnId="{C791BDF4-63B9-4668-BA0C-01F2A69FE5FB}">
      <dgm:prSet/>
      <dgm:spPr/>
      <dgm:t>
        <a:bodyPr/>
        <a:lstStyle/>
        <a:p>
          <a:endParaRPr lang="en-US"/>
        </a:p>
      </dgm:t>
    </dgm:pt>
    <dgm:pt modelId="{B5936CBB-4EB1-4DFF-B26A-F595A1BF1474}" type="sibTrans" cxnId="{C791BDF4-63B9-4668-BA0C-01F2A69FE5FB}">
      <dgm:prSet/>
      <dgm:spPr/>
      <dgm:t>
        <a:bodyPr/>
        <a:lstStyle/>
        <a:p>
          <a:endParaRPr lang="en-US"/>
        </a:p>
      </dgm:t>
    </dgm:pt>
    <dgm:pt modelId="{B9ABE94A-C48D-44EC-B5D3-A6485FADEE2B}">
      <dgm:prSet phldrT="[Text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endParaRPr lang="en-US" dirty="0"/>
        </a:p>
      </dgm:t>
    </dgm:pt>
    <dgm:pt modelId="{7B1C5B80-30BB-4E31-B863-40D1B5741653}" type="sibTrans" cxnId="{BF2F6115-1106-4BC5-A426-F748291891D9}">
      <dgm:prSet/>
      <dgm:spPr/>
      <dgm:t>
        <a:bodyPr/>
        <a:lstStyle/>
        <a:p>
          <a:endParaRPr lang="en-US"/>
        </a:p>
      </dgm:t>
    </dgm:pt>
    <dgm:pt modelId="{DF7629D3-3B52-41E7-973A-75B669CC2BEC}" type="parTrans" cxnId="{BF2F6115-1106-4BC5-A426-F748291891D9}">
      <dgm:prSet/>
      <dgm:spPr/>
      <dgm:t>
        <a:bodyPr/>
        <a:lstStyle/>
        <a:p>
          <a:endParaRPr lang="en-US"/>
        </a:p>
      </dgm:t>
    </dgm:pt>
    <dgm:pt modelId="{11E06B55-7EEA-444D-92D4-36288EEAAC71}" type="pres">
      <dgm:prSet presAssocID="{0BF98168-F15B-4AC7-B2A3-FBC461E47E23}" presName="compositeShape" presStyleCnt="0">
        <dgm:presLayoutVars>
          <dgm:chMax val="7"/>
          <dgm:dir/>
          <dgm:resizeHandles val="exact"/>
        </dgm:presLayoutVars>
      </dgm:prSet>
      <dgm:spPr/>
    </dgm:pt>
    <dgm:pt modelId="{31114731-1A8A-4750-B6D6-DFDA8ED29FCD}" type="pres">
      <dgm:prSet presAssocID="{B9ABE94A-C48D-44EC-B5D3-A6485FADEE2B}" presName="circ1" presStyleLbl="vennNode1" presStyleIdx="0" presStyleCnt="2"/>
      <dgm:spPr/>
      <dgm:t>
        <a:bodyPr/>
        <a:lstStyle/>
        <a:p>
          <a:endParaRPr lang="en-US"/>
        </a:p>
      </dgm:t>
    </dgm:pt>
    <dgm:pt modelId="{A7415A6F-0A7E-4F77-952D-989DED0642FE}" type="pres">
      <dgm:prSet presAssocID="{B9ABE94A-C48D-44EC-B5D3-A6485FADE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5A2FE-E7EE-4F45-AAF1-BF9A5E2CDF77}" type="pres">
      <dgm:prSet presAssocID="{10525193-1924-4DE6-B779-C8F6B2FC8895}" presName="circ2" presStyleLbl="vennNode1" presStyleIdx="1" presStyleCnt="2"/>
      <dgm:spPr/>
      <dgm:t>
        <a:bodyPr/>
        <a:lstStyle/>
        <a:p>
          <a:endParaRPr lang="en-US"/>
        </a:p>
      </dgm:t>
    </dgm:pt>
    <dgm:pt modelId="{15EDE3A4-704E-42D6-8054-B132E7D3AA11}" type="pres">
      <dgm:prSet presAssocID="{10525193-1924-4DE6-B779-C8F6B2FC88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82902-ADD4-42E4-8344-625445CFCD9F}" type="presOf" srcId="{10525193-1924-4DE6-B779-C8F6B2FC8895}" destId="{BE65A2FE-E7EE-4F45-AAF1-BF9A5E2CDF77}" srcOrd="0" destOrd="0" presId="urn:microsoft.com/office/officeart/2005/8/layout/venn1"/>
    <dgm:cxn modelId="{1B812E2D-7E02-45C4-8082-413A8538A36E}" type="presOf" srcId="{B9ABE94A-C48D-44EC-B5D3-A6485FADEE2B}" destId="{31114731-1A8A-4750-B6D6-DFDA8ED29FCD}" srcOrd="0" destOrd="0" presId="urn:microsoft.com/office/officeart/2005/8/layout/venn1"/>
    <dgm:cxn modelId="{BF2F6115-1106-4BC5-A426-F748291891D9}" srcId="{0BF98168-F15B-4AC7-B2A3-FBC461E47E23}" destId="{B9ABE94A-C48D-44EC-B5D3-A6485FADEE2B}" srcOrd="0" destOrd="0" parTransId="{DF7629D3-3B52-41E7-973A-75B669CC2BEC}" sibTransId="{7B1C5B80-30BB-4E31-B863-40D1B5741653}"/>
    <dgm:cxn modelId="{C791BDF4-63B9-4668-BA0C-01F2A69FE5FB}" srcId="{0BF98168-F15B-4AC7-B2A3-FBC461E47E23}" destId="{10525193-1924-4DE6-B779-C8F6B2FC8895}" srcOrd="1" destOrd="0" parTransId="{1911A607-BBC1-465D-9263-35EDDDA99F4A}" sibTransId="{B5936CBB-4EB1-4DFF-B26A-F595A1BF1474}"/>
    <dgm:cxn modelId="{694AC3CE-18C7-43F1-BB4A-01AA739A396F}" type="presOf" srcId="{0BF98168-F15B-4AC7-B2A3-FBC461E47E23}" destId="{11E06B55-7EEA-444D-92D4-36288EEAAC71}" srcOrd="0" destOrd="0" presId="urn:microsoft.com/office/officeart/2005/8/layout/venn1"/>
    <dgm:cxn modelId="{669D20ED-7B80-4498-B1E3-3BBDACB81611}" type="presOf" srcId="{B9ABE94A-C48D-44EC-B5D3-A6485FADEE2B}" destId="{A7415A6F-0A7E-4F77-952D-989DED0642FE}" srcOrd="1" destOrd="0" presId="urn:microsoft.com/office/officeart/2005/8/layout/venn1"/>
    <dgm:cxn modelId="{EFEACBA6-9D14-4D93-9C76-6957B2C6ADCD}" type="presOf" srcId="{10525193-1924-4DE6-B779-C8F6B2FC8895}" destId="{15EDE3A4-704E-42D6-8054-B132E7D3AA11}" srcOrd="1" destOrd="0" presId="urn:microsoft.com/office/officeart/2005/8/layout/venn1"/>
    <dgm:cxn modelId="{D3F1F641-0E0E-4A37-828E-FAF1FB430548}" type="presParOf" srcId="{11E06B55-7EEA-444D-92D4-36288EEAAC71}" destId="{31114731-1A8A-4750-B6D6-DFDA8ED29FCD}" srcOrd="0" destOrd="0" presId="urn:microsoft.com/office/officeart/2005/8/layout/venn1"/>
    <dgm:cxn modelId="{0E971077-B511-4623-8547-A42D0A0575F7}" type="presParOf" srcId="{11E06B55-7EEA-444D-92D4-36288EEAAC71}" destId="{A7415A6F-0A7E-4F77-952D-989DED0642FE}" srcOrd="1" destOrd="0" presId="urn:microsoft.com/office/officeart/2005/8/layout/venn1"/>
    <dgm:cxn modelId="{F6D3E5C1-EE9B-4C7D-B709-E0FCC1AD7D72}" type="presParOf" srcId="{11E06B55-7EEA-444D-92D4-36288EEAAC71}" destId="{BE65A2FE-E7EE-4F45-AAF1-BF9A5E2CDF77}" srcOrd="2" destOrd="0" presId="urn:microsoft.com/office/officeart/2005/8/layout/venn1"/>
    <dgm:cxn modelId="{31BE7901-055A-458D-A669-1B3A6C912635}" type="presParOf" srcId="{11E06B55-7EEA-444D-92D4-36288EEAAC71}" destId="{15EDE3A4-704E-42D6-8054-B132E7D3AA11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0D9D123-8CF4-4C52-B711-DFF87B5A7AF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0536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9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FA1C256-04B1-4FE4-AD8B-62E6CCF51F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13004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322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3889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18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0934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19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444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4F68-3EF8-4212-A0EA-D912B78F6F0C}" type="slidenum">
              <a:rPr lang="en-US" smtClean="0"/>
              <a:pPr/>
              <a:t>20</a:t>
            </a:fld>
            <a:endParaRPr lang="th-TH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06" y="4729815"/>
            <a:ext cx="4960432" cy="4502036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4784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33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4610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34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903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35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2000"/>
            <a:ext cx="4984750" cy="3740150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02" y="4729163"/>
            <a:ext cx="4960506" cy="4502151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70217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BB1F6-73C5-4232-A15F-426275E6C6B0}" type="slidenum">
              <a:rPr lang="en-US" smtClean="0"/>
              <a:pPr/>
              <a:t>36</a:t>
            </a:fld>
            <a:endParaRPr lang="th-TH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4534" y="745451"/>
            <a:ext cx="4541285" cy="373070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692" y="4605572"/>
            <a:ext cx="5830241" cy="5142227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เศรษฐกิจพอเพียงคืออะไร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เศรษฐกิจพอเพียงมีกรอบแนวคิดคือ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เป็นปรัชญาชี้แนะแนวทางปฏิบัติตนในทางที่ควรจะเป็น มีพื้นฐานมาจากวิถีชีวิตของสังคมไทย และเป็นการมองโลกเชิงพลวัตร มุ่งเน้นการรอดพ้นจากวิกฤต </a:t>
            </a:r>
          </a:p>
          <a:p>
            <a:pPr algn="thaiDist">
              <a:spcBef>
                <a:spcPct val="20000"/>
              </a:spcBef>
              <a:buFont typeface="Wingdings" pitchFamily="2" charset="2"/>
              <a:buChar char="§"/>
            </a:pP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ดังนั้น 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เศรษฐกิจพอเพียง 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จึงเป็นปรัชญาชี้ถึงแนวการดำรงอยู่และปฏิบัติตนของประชาชนในทุกระดับให้ดำเนินไปในทางสายกลาง โดยเฉพาะการพัฒนาเศรษฐกิจเพื่อให้ก้าวทันต่อโลกยุคโลกาภิวัตน์ โดยคำนึงถึงความพอประมาณ ความมีเหตุผล รวมถึงความจำเป็นที่จะต้องมีระบบภูมิคุ้มกันในตัวที่ดีพอสมควรต่อผลกระทบอันเกิดจากการเปลี่ยนแปลงทั้งภายนอกและภายใน  บนพื้นฐานของ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ความรอบรู้ ความรอบคอบ และความระมัดระวัง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รวมทั้งจะต้องเสริมสร้างพื้นฐานจิตใจของคนให้มีสำนึกใน 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คุณธรรม ซื่อสัตย์สุจริต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ดำเนินชีวิตด้วย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ความอดทน ความเพียร ใช้สติปัญญา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เพื่อให้เกิดการพัฒนาที่</a:t>
            </a:r>
            <a:r>
              <a:rPr lang="th-TH" sz="2100" b="1" smtClean="0">
                <a:latin typeface="Browallia New" pitchFamily="34" charset="-34"/>
                <a:cs typeface="Browallia New" pitchFamily="34" charset="-34"/>
              </a:rPr>
              <a:t>สมดุลและยั่งยืน</a:t>
            </a: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พร้อมรับต่อการเปลี่ยนแปลงในทุกด้าน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ทั้งนี้ เศรษฐกิจพอเพียงมีความหมายกว้างกว่าทฤษฎีใหม่ โดยที่ </a:t>
            </a:r>
            <a:r>
              <a:rPr lang="th-TH" sz="21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เศรษฐกิจพอเพียง</a:t>
            </a: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เป็นกรอบแนวคิดที่ชี้บอกหลักการและแนวทางปฏิบัติของทฤษฎีใหม่ ในขณะที่ </a:t>
            </a:r>
            <a:r>
              <a:rPr lang="th-TH" sz="21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เกษตรทฤษฎีใหม่ </a:t>
            </a: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เป็นตัวอย่างการใช้หลักเศรษฐกิจพอเพียงในทางปฏิบัติ </a:t>
            </a:r>
            <a:endParaRPr lang="th-TH" sz="2100" smtClean="0"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h-TH" sz="210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ทฤษฎีใหม่ตามแนวพระราชดำริ อาจเปรียบเทียบกับหลักเศรษฐกิจพอเพียง ซึ่งมีอยู่ ๒ แบบ คือ แบบพื้นฐานกับแบบก้าวหน้า กล่าวคือ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	- ความพอเพียงในระดับบุคคล/ครอบครัว เป็นเศรษฐกิจพอเพียงแบบพื้นฐาน เทียบได้กับทฤษฎีใหม่ขั้นที่ ๑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	- ความพอเพียงในระดับชุมชน/ระดับองค์กร เป็นเศรษฐกิจพอเพียงแบบก้าวหน้าซึ่งครอบคลุม ทฤษฎีใหม่ขั้นที่ ๒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th-TH" sz="21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	- ความพอเพียงในระดับประเทศ เป็นเศรษฐกิจ พอเพียงแบบก้าวหน้า ครอบคลุมทฤษฎีใหม่ขั้นที่ ๓</a:t>
            </a:r>
          </a:p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E409-F42B-488F-8F22-58A747F64B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AAF5-D39A-4AE3-A301-CBDA385595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DBC2-275D-47E3-9845-BEDFB66943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F1CC-B42B-4458-90ED-ACF6C2FF7B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9B2B-AEE4-4F6E-8961-A74734C804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8440-80B6-40BF-A9A4-77F71DCAF5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1F5A9-6D1E-4686-8B69-E00D7FD985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75B2-92B2-4EFF-9995-F22E40E61F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6609-2AD2-47F7-A5C2-16C2EBCEBA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DEAC-7F41-49C3-9478-D7E6BD95861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CC48-5854-4A15-A26E-3DF5867194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807F-05A1-4AEC-A2E8-A366057E42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36A4805-66E8-410E-AE26-98B3C9DEDE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slide" Target="slide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32.xml"/><Relationship Id="rId7" Type="http://schemas.openxmlformats.org/officeDocument/2006/relationships/slide" Target="slide3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955476"/>
          </a:xfrm>
          <a:prstGeom prst="rect">
            <a:avLst/>
          </a:prstGeom>
          <a:solidFill>
            <a:schemeClr val="accent3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endParaRPr lang="th-TH" sz="12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h-TH" dirty="0" smtClean="0">
                <a:solidFill>
                  <a:srgbClr val="0000FF"/>
                </a:solidFill>
              </a:rPr>
              <a:t>หยุดคอร์รัปชั่นเพื่อพัฒนาประเทศชาติ</a:t>
            </a:r>
            <a:endParaRPr lang="th-TH" spc="-70" dirty="0" smtClean="0">
              <a:solidFill>
                <a:srgbClr val="0000FF"/>
              </a:solidFill>
            </a:endParaRPr>
          </a:p>
          <a:p>
            <a:pPr eaLnBrk="1" hangingPunct="1"/>
            <a:endParaRPr lang="th-TH" dirty="0" smtClean="0">
              <a:solidFill>
                <a:srgbClr val="0000FF"/>
              </a:solidFill>
            </a:endParaRPr>
          </a:p>
          <a:p>
            <a:pPr eaLnBrk="1" hangingPunct="1"/>
            <a:endParaRPr lang="th-TH" sz="4000" dirty="0" smtClean="0">
              <a:solidFill>
                <a:srgbClr val="0000FF"/>
              </a:solidFill>
            </a:endParaRPr>
          </a:p>
          <a:p>
            <a:pPr eaLnBrk="1" hangingPunct="1"/>
            <a:endParaRPr lang="th-TH" sz="4000" dirty="0" smtClean="0">
              <a:solidFill>
                <a:srgbClr val="0000FF"/>
              </a:solidFill>
            </a:endParaRPr>
          </a:p>
          <a:p>
            <a:pPr eaLnBrk="1" hangingPunct="1"/>
            <a:endParaRPr lang="th-TH" sz="1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th-TH" sz="1800" dirty="0" smtClean="0">
                <a:solidFill>
                  <a:srgbClr val="0000FF"/>
                </a:solidFill>
              </a:rPr>
              <a:t>วันจันทร์ที่ ๒๔ </a:t>
            </a:r>
            <a:r>
              <a:rPr lang="th-TH" sz="1800" dirty="0" smtClean="0">
                <a:solidFill>
                  <a:srgbClr val="0000FF"/>
                </a:solidFill>
              </a:rPr>
              <a:t>สิงหาคม ๒๕๕๘ เวลา </a:t>
            </a:r>
            <a:r>
              <a:rPr lang="th-TH" sz="1800" dirty="0" smtClean="0">
                <a:solidFill>
                  <a:srgbClr val="0000FF"/>
                </a:solidFill>
              </a:rPr>
              <a:t>๙.๐๐-๑๒.๐๐ </a:t>
            </a:r>
            <a:r>
              <a:rPr lang="th-TH" sz="1800" dirty="0" smtClean="0">
                <a:solidFill>
                  <a:srgbClr val="0000FF"/>
                </a:solidFill>
              </a:rPr>
              <a:t>น.</a:t>
            </a:r>
          </a:p>
          <a:p>
            <a:pPr eaLnBrk="1" hangingPunct="1"/>
            <a:r>
              <a:rPr lang="th-TH" sz="1800" dirty="0" smtClean="0">
                <a:solidFill>
                  <a:srgbClr val="0000FF"/>
                </a:solidFill>
              </a:rPr>
              <a:t>ณ </a:t>
            </a:r>
            <a:r>
              <a:rPr lang="th-TH" sz="1800" dirty="0" smtClean="0">
                <a:solidFill>
                  <a:srgbClr val="0000FF"/>
                </a:solidFill>
              </a:rPr>
              <a:t>โรงเรียนมัธยมนายโรง กรุงเทพมหานคร</a:t>
            </a:r>
            <a:endParaRPr lang="th-TH" sz="18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th-TH" sz="1800" dirty="0" smtClean="0">
                <a:solidFill>
                  <a:srgbClr val="0000FF"/>
                </a:solidFill>
              </a:rPr>
              <a:t>โดย</a:t>
            </a:r>
          </a:p>
          <a:p>
            <a:pPr eaLnBrk="1" hangingPunct="1">
              <a:lnSpc>
                <a:spcPct val="150000"/>
              </a:lnSpc>
            </a:pPr>
            <a:r>
              <a:rPr lang="th-TH" sz="1800" dirty="0" smtClean="0">
                <a:solidFill>
                  <a:srgbClr val="0000FF"/>
                </a:solidFill>
              </a:rPr>
              <a:t>นาย</a:t>
            </a:r>
            <a:r>
              <a:rPr lang="th-TH" sz="1800" dirty="0" err="1" smtClean="0">
                <a:solidFill>
                  <a:srgbClr val="0000FF"/>
                </a:solidFill>
              </a:rPr>
              <a:t>น</a:t>
            </a:r>
            <a:r>
              <a:rPr lang="th-TH" sz="1800" dirty="0" err="1">
                <a:solidFill>
                  <a:srgbClr val="0000FF"/>
                </a:solidFill>
              </a:rPr>
              <a:t>พดล</a:t>
            </a:r>
            <a:r>
              <a:rPr lang="th-TH" sz="1800" dirty="0">
                <a:solidFill>
                  <a:srgbClr val="0000FF"/>
                </a:solidFill>
              </a:rPr>
              <a:t>   เพชรสว่าง</a:t>
            </a:r>
          </a:p>
          <a:p>
            <a:pPr eaLnBrk="1" hangingPunct="1"/>
            <a:r>
              <a:rPr lang="th-TH" sz="1800" spc="-70" dirty="0" smtClean="0">
                <a:solidFill>
                  <a:srgbClr val="0000FF"/>
                </a:solidFill>
              </a:rPr>
              <a:t>ผู้อำนวยการสำนักปราบปราม</a:t>
            </a:r>
            <a:r>
              <a:rPr lang="th-TH" sz="1800" spc="-70" dirty="0">
                <a:solidFill>
                  <a:srgbClr val="0000FF"/>
                </a:solidFill>
              </a:rPr>
              <a:t>การทุจริตใน</a:t>
            </a:r>
            <a:r>
              <a:rPr lang="th-TH" sz="1800" spc="-70" dirty="0" smtClean="0">
                <a:solidFill>
                  <a:srgbClr val="0000FF"/>
                </a:solidFill>
              </a:rPr>
              <a:t>ภาครัฐ ๑ </a:t>
            </a:r>
          </a:p>
          <a:p>
            <a:pPr eaLnBrk="1" hangingPunct="1"/>
            <a:r>
              <a:rPr lang="th-TH" sz="1800" spc="-70" dirty="0" smtClean="0">
                <a:solidFill>
                  <a:srgbClr val="0000FF"/>
                </a:solidFill>
              </a:rPr>
              <a:t>สำนักงาน ป.ป.ท.</a:t>
            </a:r>
            <a:endParaRPr lang="en-US" sz="1800" spc="-70" dirty="0">
              <a:solidFill>
                <a:srgbClr val="0000FF"/>
              </a:solidFill>
            </a:endParaRPr>
          </a:p>
          <a:p>
            <a:pPr algn="l" eaLnBrk="1" hangingPunct="1"/>
            <a:endParaRPr lang="th-TH" sz="2400" dirty="0">
              <a:solidFill>
                <a:schemeClr val="bg1"/>
              </a:solidFill>
            </a:endParaRPr>
          </a:p>
        </p:txBody>
      </p:sp>
      <p:pic>
        <p:nvPicPr>
          <p:cNvPr id="4" name="รูปภาพ 3" descr="photo 1.JPG"/>
          <p:cNvPicPr>
            <a:picLocks noChangeAspect="1"/>
          </p:cNvPicPr>
          <p:nvPr/>
        </p:nvPicPr>
        <p:blipFill>
          <a:blip r:embed="rId2" cstate="print"/>
          <a:srcRect l="12500" t="10101" r="16925" b="15350"/>
          <a:stretch>
            <a:fillRect/>
          </a:stretch>
        </p:blipFill>
        <p:spPr>
          <a:xfrm rot="5400000">
            <a:off x="3704740" y="1751062"/>
            <a:ext cx="1800200" cy="1584176"/>
          </a:xfrm>
          <a:prstGeom prst="rect">
            <a:avLst/>
          </a:prstGeom>
        </p:spPr>
      </p:pic>
      <p:pic>
        <p:nvPicPr>
          <p:cNvPr id="5" name="Picture 2" descr="pacc_logo_b"/>
          <p:cNvPicPr>
            <a:picLocks noChangeAspect="1" noChangeArrowheads="1"/>
          </p:cNvPicPr>
          <p:nvPr/>
        </p:nvPicPr>
        <p:blipFill>
          <a:blip r:embed="rId3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07988" y="214290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353425" cy="118745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/>
              <a:t>ตาราง  แสดงค่าร้อยละของกลุ่มประชาชนตัวอย่างที่ระบุ ความคิดเห็นกรณีการเลี้ยงดูปูเสื่อคณะกรรมการจัดซื้อจัดจ้างเป็นเรื่องปกติธรรมดาที่ยอมรับได้ จำแนกตามช่วงอายุ</a:t>
            </a:r>
          </a:p>
        </p:txBody>
      </p:sp>
      <p:graphicFrame>
        <p:nvGraphicFramePr>
          <p:cNvPr id="793603" name="Group 3"/>
          <p:cNvGraphicFramePr>
            <a:graphicFrameLocks noGrp="1"/>
          </p:cNvGraphicFramePr>
          <p:nvPr/>
        </p:nvGraphicFramePr>
        <p:xfrm>
          <a:off x="796952" y="2133600"/>
          <a:ext cx="7632700" cy="2978151"/>
        </p:xfrm>
        <a:graphic>
          <a:graphicData uri="http://schemas.openxmlformats.org/drawingml/2006/table">
            <a:tbl>
              <a:tblPr/>
              <a:tblGrid>
                <a:gridCol w="2232025"/>
                <a:gridCol w="1081087"/>
                <a:gridCol w="1079500"/>
                <a:gridCol w="1081088"/>
                <a:gridCol w="1079500"/>
                <a:gridCol w="10795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ความเห็นของประชาชน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ต่ำกว่า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20-29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30-39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40-49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ปีขึ้นไป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ยอมรับได้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61.7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62.5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55.6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56.8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ไม่ยอมรับ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38.3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37.5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44.4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43.2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A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4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4912" y="777230"/>
            <a:ext cx="8759576" cy="589848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204912" y="476672"/>
            <a:ext cx="8748464" cy="707886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</a:rPr>
              <a:t>ผลการสำรวจ </a:t>
            </a:r>
            <a:r>
              <a:rPr lang="en-US" sz="2000" dirty="0">
                <a:solidFill>
                  <a:schemeClr val="bg1"/>
                </a:solidFill>
              </a:rPr>
              <a:t>CPI </a:t>
            </a:r>
            <a:r>
              <a:rPr lang="th-TH" sz="2000" dirty="0">
                <a:solidFill>
                  <a:schemeClr val="bg1"/>
                </a:solidFill>
              </a:rPr>
              <a:t>ขององค์กรความโปร่งใสสากลนานาชาติ ประจำปี </a:t>
            </a:r>
            <a:endParaRPr lang="th-TH" sz="2000" dirty="0" smtClean="0">
              <a:solidFill>
                <a:schemeClr val="bg1"/>
              </a:solidFill>
            </a:endParaRPr>
          </a:p>
          <a:p>
            <a:r>
              <a:rPr lang="th-TH" sz="2000" dirty="0" err="1" smtClean="0">
                <a:solidFill>
                  <a:schemeClr val="bg1"/>
                </a:solidFill>
              </a:rPr>
              <a:t>คศ</a:t>
            </a:r>
            <a:r>
              <a:rPr lang="th-TH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2014 </a:t>
            </a:r>
            <a:r>
              <a:rPr lang="th-TH" sz="2000" dirty="0" smtClean="0">
                <a:solidFill>
                  <a:schemeClr val="bg1"/>
                </a:solidFill>
              </a:rPr>
              <a:t> (พ.ศ. ๒๕๕๗)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0846814"/>
              </p:ext>
            </p:extLst>
          </p:nvPr>
        </p:nvGraphicFramePr>
        <p:xfrm>
          <a:off x="395535" y="1340768"/>
          <a:ext cx="8352928" cy="4794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7"/>
                <a:gridCol w="2476334"/>
                <a:gridCol w="1670215"/>
                <a:gridCol w="1671141"/>
                <a:gridCol w="1671141"/>
              </a:tblGrid>
              <a:tr h="656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ประเทศ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.2014/คะแนน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.2013/คะแนน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คศ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.2012/คะแนน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33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Denmark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Zealand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Finland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Sweden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Switzerland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Singapore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Luxembourg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411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976" y="2272113"/>
            <a:ext cx="12419523" cy="7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2035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4016" y="516742"/>
            <a:ext cx="8964488" cy="6290458"/>
          </a:xfrm>
          <a:solidFill>
            <a:schemeClr val="accent3"/>
          </a:solidFill>
        </p:spPr>
        <p:txBody>
          <a:bodyPr/>
          <a:lstStyle/>
          <a:p>
            <a:pPr marL="263525" indent="-263525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ผลคะแน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นภาพลักษณ์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ชันโลกประจำปี พ.ศ.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ไทยได้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คะแนนจากคะแนนเต็ม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อยู่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จากการจัดอันดับทั้งหมด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  ทั่ว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โลก และเป็นอันดับที่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ในภูมิภาคเอเชีย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แปซิฟิก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ผลการจัดอันดับปีนี้ ประเทศไทยมีผลคะแนนดีขึ้นบ้าง แต่ได้อันดับดีกว่าเดิม เมื่อเปรียบเทียบจากปีที่แล้วซึ่งได้อันดับที่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ในระดับโลก และอันดับที่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ในภูมิภาคเอเชียแปซิฟิก เมื่อพิจารณาเฉพาะกลุ่มประเทศอาเซียน มีเพียงประเทศสิงคโปร์และมาเลเซียเท่านั้นที่มีคะแนนเกิน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    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โดยประเทศไทยอยู่ในอันดับที่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 ใน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กลุ่มอาเซียน </a:t>
            </a:r>
          </a:p>
          <a:p>
            <a:pPr marL="263525" indent="-263525">
              <a:buNone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	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ซึ่งผลคะแนนปีนี้ประเทศไทย เรามีคะแนนดีขึ้นเล็กน้อย จาก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คะแนน ใน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ปีที่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      มา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 และขยับอันดับขึ้นมาจากอันดับที่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เป็นอันดับที่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การที่อันดับของประเทศไทยเลื่อนขึ้นเป็นเพราะหลายประเทศที่เคยมีคะแนนเท่ากันหรือมากกว่าเราในปีที่แล้ว ได้คะแนนเท่าเดิมหรือบางประเทศกลับได้คะแนนลดลงหรือเพิ่มขึ้น แต่ยังน้อยกว่าเรา ซึ่งอาจหมายถึงในช่วงปีที่ผ่านมา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หลายภาค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ส่วนได้พยายามมีส่วนร่วมในการแก้ไขปัญหาและเห็นผลของการแก้ปัญหาบางด้าน เช่น การปลูกฝังความดีให้เด็ก ๆ ในการเรียนการสอน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     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โตไปไม่โกง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และการดำเนินโครงการ 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โรงเรียนคุณธรรม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รวมถึงการ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ตื่นตัวของภาค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ธุรกิจ    ใน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การต่อต้านการทุจริต อีกทั้งคนไทยจำนวนมากได้แสดงความรู้สึกไม่พอใจต่อการ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ทุจริต       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รัป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ชันและ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แสดงจุดยืนอย่างชัดเจนไม่ยอมรับการทุจริต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 การที่คนในสังคมตื่นตัวต่อปัญหาร่วมกันเช่นนี้เป็นสัญญาณที่ดี ว่าประเทศไทยได้นำพลังร่วมของคนในสังคมมาผลักดันการแก้ไขปัญหาทุจริต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ชันให้เป็นวาระแห่งชาติที่แท้จริง ทั้งนี้ รวมถึง การไม่ยอมรับการโกงทุกรูปแบบและไม่ให้คนโกงมีที่ยืนในสังคม และมีการกลั่นกรองและตรวจสอบผู้บริหารประเทศให้ทำงานด้วยความรับผิดชอบและโปร่งใส นึกถึงผลประโยชน์ส่วนรวมมากกว่าผลประโยชน์ของ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44017" y="116632"/>
            <a:ext cx="8964488" cy="40011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FFFFFF"/>
                </a:solidFill>
              </a:rPr>
              <a:t>ผลการสำรวจ </a:t>
            </a:r>
            <a:r>
              <a:rPr lang="en-US" sz="2000" dirty="0" smtClean="0">
                <a:solidFill>
                  <a:srgbClr val="FFFFFF"/>
                </a:solidFill>
              </a:rPr>
              <a:t>CPI </a:t>
            </a:r>
            <a:r>
              <a:rPr lang="th-TH" sz="2000" dirty="0">
                <a:solidFill>
                  <a:schemeClr val="bg1"/>
                </a:solidFill>
              </a:rPr>
              <a:t>ประจำปี </a:t>
            </a:r>
            <a:r>
              <a:rPr lang="th-TH" sz="2000" dirty="0" err="1" smtClean="0">
                <a:solidFill>
                  <a:schemeClr val="bg1"/>
                </a:solidFill>
              </a:rPr>
              <a:t>คศ</a:t>
            </a:r>
            <a:r>
              <a:rPr lang="th-TH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2014 </a:t>
            </a:r>
            <a:r>
              <a:rPr lang="th-TH" sz="2000" dirty="0">
                <a:solidFill>
                  <a:schemeClr val="bg1"/>
                </a:solidFill>
              </a:rPr>
              <a:t>(พ.ศ. ๒๕๕๗</a:t>
            </a:r>
            <a:r>
              <a:rPr lang="th-TH" sz="2000" dirty="0" smtClean="0">
                <a:solidFill>
                  <a:schemeClr val="bg1"/>
                </a:solidFill>
              </a:rPr>
              <a:t>)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 smtClean="0">
                <a:solidFill>
                  <a:schemeClr val="bg1"/>
                </a:solidFill>
              </a:rPr>
              <a:t> </a:t>
            </a:r>
            <a:r>
              <a:rPr lang="th-TH" sz="2000" dirty="0" smtClean="0">
                <a:solidFill>
                  <a:srgbClr val="FFFFFF"/>
                </a:solidFill>
              </a:rPr>
              <a:t>ที่เกี่ยวข้องไทย</a:t>
            </a:r>
            <a:endParaRPr lang="th-TH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80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770" name="Slide Number Placeholder 6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th-TH" sz="1400" b="0">
              <a:solidFill>
                <a:srgbClr val="FFFFFF"/>
              </a:solidFill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323529" y="555885"/>
          <a:ext cx="8424935" cy="5897451"/>
        </p:xfrm>
        <a:graphic>
          <a:graphicData uri="http://schemas.openxmlformats.org/drawingml/2006/table">
            <a:tbl>
              <a:tblPr/>
              <a:tblGrid>
                <a:gridCol w="1244065"/>
                <a:gridCol w="2967808"/>
                <a:gridCol w="2106531"/>
                <a:gridCol w="2106531"/>
              </a:tblGrid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ปี พ.ศ.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คะแนน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อันดับ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latin typeface="Calibri"/>
                          <a:ea typeface="SimSun"/>
                          <a:cs typeface="Tahoma"/>
                        </a:rPr>
                        <a:t>จำนวนประเทศ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2538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2.79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41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2539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3.33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37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2540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3.06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39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52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2541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61</a:t>
                      </a:r>
                      <a:endParaRPr lang="en-US" sz="7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85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2542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2543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60</a:t>
                      </a:r>
                      <a:endParaRPr lang="en-US" sz="7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2544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91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2545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3.20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102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2546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70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133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2547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146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2548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59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159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2549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63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163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2550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179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2551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2552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84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SimSun"/>
                          <a:cs typeface="Cordia New"/>
                        </a:rPr>
                        <a:t>2553</a:t>
                      </a:r>
                      <a:endParaRPr lang="en-US" sz="90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78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2554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3.40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80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183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2555</a:t>
                      </a:r>
                      <a:endParaRPr lang="en-US" sz="9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88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176</a:t>
                      </a:r>
                      <a:endParaRPr lang="en-US" sz="700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/>
                          <a:ea typeface="SimSun"/>
                          <a:cs typeface="Cordia New"/>
                        </a:rPr>
                        <a:t>2556</a:t>
                      </a:r>
                      <a:endParaRPr lang="en-US" sz="900" b="1" dirty="0">
                        <a:latin typeface="Calibri"/>
                        <a:ea typeface="SimSun"/>
                        <a:cs typeface="Cordia New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 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177</a:t>
                      </a: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 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(เต็ม </a:t>
                      </a: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คะแนน)</a:t>
                      </a:r>
                      <a:endParaRPr lang="en-US" sz="9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endParaRPr lang="en-US" sz="9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175</a:t>
                      </a:r>
                      <a:endParaRPr lang="en-US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6449" marR="46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4544" y="104097"/>
            <a:ext cx="84239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ดัชนีชี้วัดภาพลักษณ์</a:t>
            </a:r>
            <a:r>
              <a:rPr lang="th-TH" sz="1800" dirty="0" err="1" smtClean="0">
                <a:solidFill>
                  <a:srgbClr val="000000"/>
                </a:solidFill>
                <a:ea typeface="SimSun" pitchFamily="2" charset="-122"/>
              </a:rPr>
              <a:t>คอร์รัป</a:t>
            </a:r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ชัน(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CPI</a:t>
            </a:r>
            <a:r>
              <a:rPr lang="th-TH" sz="1800" dirty="0" smtClean="0">
                <a:solidFill>
                  <a:srgbClr val="000000"/>
                </a:solidFill>
                <a:ea typeface="SimSun" pitchFamily="2" charset="-122"/>
              </a:rPr>
              <a:t>)ของประเทศไทย ตั้งแต่ปี 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2538-2557</a:t>
            </a:r>
            <a:endParaRPr lang="en-US" sz="2800" b="0" dirty="0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4544" y="6498994"/>
            <a:ext cx="32544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th-TH" sz="900" dirty="0" smtClean="0">
                <a:solidFill>
                  <a:srgbClr val="000000"/>
                </a:solidFill>
                <a:ea typeface="SimSun" pitchFamily="2" charset="-122"/>
              </a:rPr>
              <a:t>ที่มา </a:t>
            </a:r>
            <a:r>
              <a:rPr lang="en-US" sz="900" dirty="0" smtClean="0">
                <a:solidFill>
                  <a:srgbClr val="000000"/>
                </a:solidFill>
                <a:ea typeface="SimSun" pitchFamily="2" charset="-122"/>
              </a:rPr>
              <a:t>: </a:t>
            </a:r>
            <a:r>
              <a:rPr lang="en-US" sz="900" dirty="0" err="1" smtClean="0">
                <a:solidFill>
                  <a:srgbClr val="000000"/>
                </a:solidFill>
                <a:ea typeface="SimSun" pitchFamily="2" charset="-122"/>
              </a:rPr>
              <a:t>วิเคราะห์ข้อมูลจาก</a:t>
            </a:r>
            <a:r>
              <a:rPr lang="th-TH" sz="9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ea typeface="SimSun" pitchFamily="2" charset="-122"/>
              </a:rPr>
              <a:t>http:/www.transparency.org/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-1588" y="333375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1000100" y="391049"/>
            <a:ext cx="7964388" cy="1323439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ปัญหาในการแก้ไขปัญหา</a:t>
            </a:r>
            <a:r>
              <a:rPr lang="th-TH" sz="4000" dirty="0" smtClean="0">
                <a:solidFill>
                  <a:schemeClr val="bg1"/>
                </a:solidFill>
              </a:rPr>
              <a:t>ทุจริต</a:t>
            </a:r>
          </a:p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ใน</a:t>
            </a:r>
            <a:r>
              <a:rPr lang="th-TH" sz="4000" dirty="0" smtClean="0">
                <a:solidFill>
                  <a:schemeClr val="bg1"/>
                </a:solidFill>
              </a:rPr>
              <a:t>ภาครัฐ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1286148" name="Text Box 4"/>
          <p:cNvSpPr txBox="1">
            <a:spLocks noChangeArrowheads="1"/>
          </p:cNvSpPr>
          <p:nvPr/>
        </p:nvSpPr>
        <p:spPr bwMode="auto">
          <a:xfrm>
            <a:off x="323850" y="2252955"/>
            <a:ext cx="8605838" cy="1200329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400" dirty="0"/>
              <a:t> </a:t>
            </a:r>
            <a:r>
              <a:rPr lang="th-TH" dirty="0" smtClean="0"/>
              <a:t>๑. </a:t>
            </a:r>
            <a:r>
              <a:rPr lang="th-TH" dirty="0" smtClean="0"/>
              <a:t>การบังคับใช้กฎหมายไม่รวดเร็ว</a:t>
            </a:r>
          </a:p>
          <a:p>
            <a:pPr algn="l" eaLnBrk="1" hangingPunct="1"/>
            <a:r>
              <a:rPr lang="th-TH" dirty="0" smtClean="0"/>
              <a:t> </a:t>
            </a:r>
            <a:r>
              <a:rPr lang="th-TH" dirty="0" smtClean="0"/>
              <a:t>   </a:t>
            </a:r>
            <a:r>
              <a:rPr lang="th-TH" dirty="0" smtClean="0"/>
              <a:t> เด็ดขาด เป็นธรรม</a:t>
            </a:r>
            <a:endParaRPr lang="th-TH" dirty="0"/>
          </a:p>
        </p:txBody>
      </p:sp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323850" y="3598135"/>
            <a:ext cx="8640638" cy="1754326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 smtClean="0"/>
              <a:t> </a:t>
            </a:r>
            <a:r>
              <a:rPr lang="th-TH" dirty="0" smtClean="0"/>
              <a:t>๒. คนไทย (ส่วนใหญ่) ยังขาดทัศนคติใน</a:t>
            </a:r>
          </a:p>
          <a:p>
            <a:pPr algn="l" eaLnBrk="1" hangingPunct="1"/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/>
              <a:t>การป้องป้องผลประโยชน์ของ</a:t>
            </a:r>
          </a:p>
          <a:p>
            <a:pPr algn="l" eaLnBrk="1" hangingPunct="1"/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/>
              <a:t>ประเทศชาติ</a:t>
            </a:r>
            <a:endParaRPr lang="th-TH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20" y="5497313"/>
            <a:ext cx="8640638" cy="646331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 smtClean="0"/>
              <a:t> </a:t>
            </a:r>
            <a:r>
              <a:rPr lang="th-TH" dirty="0" smtClean="0"/>
              <a:t>๓. ขาดการแก้ไขปัญหาอย่างยั่งยืน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nimBg="1"/>
      <p:bldP spid="1286148" grpId="0" animBg="1"/>
      <p:bldP spid="1286149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 rot="5400000">
            <a:off x="4464843" y="3964785"/>
            <a:ext cx="35719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2357422" y="1285860"/>
            <a:ext cx="4500594" cy="0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2000232" y="4357694"/>
            <a:ext cx="514353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rot="5400000">
            <a:off x="4000496" y="5143512"/>
            <a:ext cx="1285884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rot="5400000">
            <a:off x="4464843" y="2893215"/>
            <a:ext cx="35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1214414" y="2071678"/>
            <a:ext cx="1285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rot="5400000">
            <a:off x="6500826" y="2000240"/>
            <a:ext cx="1428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250001" y="111652"/>
            <a:ext cx="86439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th-TH" kern="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โครงสร้างการแก้ไขปัญหาการทุจริตในภาครัฐ</a:t>
            </a:r>
            <a:endParaRPr lang="th-TH" kern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571736" y="2969840"/>
            <a:ext cx="4071966" cy="92333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ศูนย์อำนวยการต่อต้านการทุจริตแห่งชาติ </a:t>
            </a:r>
          </a:p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8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(จัดตั้งตามคำสั่งสำนักนายกรัฐมนตรีที่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226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24 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พ.ย.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3286116" y="4057541"/>
            <a:ext cx="2786082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ศูนย์ปฏิบัติการต่อต้านการทุจริตกระทรวงฯ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35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หน่วย)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(จัดตั้งตามมติ ครม. เมื่อ 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2555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642910" y="4110343"/>
            <a:ext cx="20002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งานป้องกัน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643306" y="5039037"/>
            <a:ext cx="200026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งานกิจการพิเศษ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6858016" y="4110343"/>
            <a:ext cx="178595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งานปราบปราม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071538" y="1071546"/>
            <a:ext cx="15001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รัฐบาล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429388" y="1071546"/>
            <a:ext cx="1643074" cy="461665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ช.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5500694" y="1857364"/>
            <a:ext cx="3357586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คณะกรรมการต่อต้านการทุจริตแห่งชาติ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คตช.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(จัดตั้งตามคำสั่ง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127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ลง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ธ.ค.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214282" y="1857364"/>
            <a:ext cx="3429024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คณะกรรมการขับเคลื่อนยุทธศาสตร์ชาติฯ ภาครัฐ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(แต่งตั้งตามมติ ครม.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357950" y="4598267"/>
            <a:ext cx="2643206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รับสำเนาเรื่องร้องเรียนจาก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/ประสาน หน.ส่วนราชการในสังกัดดำเนินการตามคำสั่ง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69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ลง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รายงานผลกลับ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ศอตช.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แจ้งปลัด/รองปลัดกระทรวงเพื่อรับทราบ </a:t>
            </a: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และใช้บังคับใช้มาตรการทางปกครอง / วินัย </a:t>
            </a:r>
          </a:p>
          <a:p>
            <a:pPr marL="342900" indent="-342900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อย่างรวดเร็ว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285720" y="4610409"/>
            <a:ext cx="257176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การกลไกการขับเคลื่อนงานด้านการป้องกันการทุจริตประพฤติมิชอบ</a:t>
            </a:r>
          </a:p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ขับเคลื่อนนโยบายจากส่วนกลางสู่การปฏิบัติระดับพื้นที่/หน่วย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บูรณาการกลไกการปฏิบัติในภาพรวม</a:t>
            </a:r>
          </a:p>
          <a:p>
            <a:pPr marL="342900" indent="-342900">
              <a:buAutoNum type="arabicPeriod"/>
            </a:pP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ติดตามผลการดำเนินงานและเร่งรัด ผลการเบิกจ่าย (งบบูรณาการ)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286116" y="5566492"/>
            <a:ext cx="278608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ภารกิจ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สนับสนุนการดำเนินงานตามนโยบายหรือข้อสั่งการของรัฐบาล และ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ให้เกิดผลสัมฤทธิ์อย่างมีประสิทธิภาพโดยเร็ว เช่น </a:t>
            </a: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- ผลักดัน พ.ร.บ.การอำนวยความสะดวกฯ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1857356" y="2714620"/>
            <a:ext cx="5357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6"/>
          <p:cNvSpPr txBox="1"/>
          <p:nvPr/>
        </p:nvSpPr>
        <p:spPr>
          <a:xfrm>
            <a:off x="3143240" y="928670"/>
            <a:ext cx="2857520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คำแถลงนโยบาย ครม.ต่อ สนช..(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ยุทธศาสตร์ชาติว่าด้วยการป้องกันและปราบปรามการทุจริต ระยะที่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2556-2560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26" name="Picture 4" descr="PACC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9534" y="53002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979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3" name="Text Box 3"/>
          <p:cNvSpPr txBox="1">
            <a:spLocks noChangeArrowheads="1"/>
          </p:cNvSpPr>
          <p:nvPr/>
        </p:nvSpPr>
        <p:spPr bwMode="auto">
          <a:xfrm>
            <a:off x="1" y="1"/>
            <a:ext cx="9144000" cy="738664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คำสั่งสำนักนายกรัฐมนตรี ที่ ๒๒๖/๒๕๕๗ </a:t>
            </a:r>
            <a:r>
              <a:rPr lang="th-TH" sz="1400" dirty="0" err="1" smtClean="0">
                <a:solidFill>
                  <a:schemeClr val="bg1"/>
                </a:solidFill>
              </a:rPr>
              <a:t>ลว.</a:t>
            </a:r>
            <a:r>
              <a:rPr lang="th-TH" sz="1400" dirty="0" smtClean="0">
                <a:solidFill>
                  <a:schemeClr val="bg1"/>
                </a:solidFill>
              </a:rPr>
              <a:t> ๒๔ พ.ย. ๒๕๕๗</a:t>
            </a:r>
          </a:p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เรื่อง  จัดตั้งศูนย์อำนวยการต่อต้านการทุจริตแห่งชาติ และคำสั่งที่ ๕๗/๒๕๕๘ </a:t>
            </a:r>
            <a:r>
              <a:rPr lang="th-TH" sz="1400" dirty="0" err="1" smtClean="0">
                <a:solidFill>
                  <a:schemeClr val="bg1"/>
                </a:solidFill>
              </a:rPr>
              <a:t>ลว.</a:t>
            </a:r>
            <a:r>
              <a:rPr lang="th-TH" sz="1400" dirty="0" smtClean="0">
                <a:solidFill>
                  <a:schemeClr val="bg1"/>
                </a:solidFill>
              </a:rPr>
              <a:t> ๒๔ ก.พ. ๒๕๕๘</a:t>
            </a:r>
          </a:p>
          <a:p>
            <a:pPr eaLnBrk="1" hangingPunct="1"/>
            <a:r>
              <a:rPr lang="th-TH" sz="1400" dirty="0" smtClean="0">
                <a:solidFill>
                  <a:schemeClr val="bg1"/>
                </a:solidFill>
              </a:rPr>
              <a:t>เรื่อง แก้ไขและเพิ่มเติมองค์ประกอบคณะกรรมการอำนวยการต่อต้านการทุจริตแห่งชาติ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1239044" name="Text Box 4"/>
          <p:cNvSpPr txBox="1">
            <a:spLocks noChangeArrowheads="1"/>
          </p:cNvSpPr>
          <p:nvPr/>
        </p:nvSpPr>
        <p:spPr bwMode="auto">
          <a:xfrm>
            <a:off x="9546" y="838044"/>
            <a:ext cx="9134453" cy="5786199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/>
              <a:t> </a:t>
            </a:r>
            <a:r>
              <a:rPr lang="th-TH" sz="1200" dirty="0" smtClean="0"/>
              <a:t>๑. </a:t>
            </a:r>
            <a:r>
              <a:rPr lang="th-TH" sz="1200" u="sng" dirty="0" smtClean="0"/>
              <a:t>องค์ประกอบ</a:t>
            </a:r>
            <a:r>
              <a:rPr lang="th-TH" sz="1200" u="sng" dirty="0" smtClean="0">
                <a:ea typeface="Tahoma" pitchFamily="34" charset="0"/>
              </a:rPr>
              <a:t> </a:t>
            </a:r>
            <a:r>
              <a:rPr lang="th-TH" sz="1200" dirty="0" smtClean="0">
                <a:ea typeface="Tahoma" pitchFamily="34" charset="0"/>
              </a:rPr>
              <a:t> 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(๑) รัฐมนตรีว่าการกระทรวงยุติธรรม				ประธานกรรมการ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(๒) ปลัดกระทรวงยุติธรรม				รองประธานกรรมการ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(๓) เลขาธิการสำนักงานศาลยุติธรรม			ที่ปรึกษา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(๔) อัยการสูงสุด	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(๕) ประธานกรรมการติดตามตรวจสอบการใช้จ่ายงบประมาณของรัฐ  	กรรมการ		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(๖) เลขาธิการคณะกรรมการ ป.ป.ช.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b="0" dirty="0" smtClean="0">
                <a:ea typeface="Tahoma" pitchFamily="34" charset="0"/>
              </a:rPr>
              <a:t>      </a:t>
            </a:r>
            <a:r>
              <a:rPr lang="th-TH" sz="1200" dirty="0" smtClean="0">
                <a:ea typeface="Tahoma" pitchFamily="34" charset="0"/>
              </a:rPr>
              <a:t>(๗) เลขาธิการสำนักงานผู้ตรวจการแผ่นดิน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(๘) ผู้ว่าการตรวจเงินแผ่นดิน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(๙) ผู้บัญชาการตำรวจแห่งชาติ	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(๑๐) เลขาธิการคณะกรรมการกฤษฎีกา		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(๑๑) เลขาธิการ </a:t>
            </a:r>
            <a:r>
              <a:rPr lang="th-TH" sz="1200" dirty="0" err="1">
                <a:ea typeface="Tahoma" pitchFamily="34" charset="0"/>
              </a:rPr>
              <a:t>ป.ป.ง.</a:t>
            </a:r>
            <a:r>
              <a:rPr lang="th-TH" sz="1200" dirty="0">
                <a:ea typeface="Tahoma" pitchFamily="34" charset="0"/>
              </a:rPr>
              <a:t>			</a:t>
            </a:r>
            <a:r>
              <a:rPr lang="th-TH" sz="1200" dirty="0" smtClean="0">
                <a:ea typeface="Tahoma" pitchFamily="34" charset="0"/>
              </a:rPr>
              <a:t>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(๑๒) อธิบดีกรมสอบสวนคดีพิเศษ		</a:t>
            </a:r>
            <a:r>
              <a:rPr lang="th-TH" sz="1200" dirty="0" smtClean="0">
                <a:ea typeface="Tahoma" pitchFamily="34" charset="0"/>
              </a:rPr>
              <a:t>	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(๑๓) ประธานองค์กรต่อต้านคอร์รัปชั่น (ประเทศไทย</a:t>
            </a:r>
            <a:r>
              <a:rPr lang="th-TH" sz="1200" dirty="0" smtClean="0">
                <a:ea typeface="Tahoma" pitchFamily="34" charset="0"/>
              </a:rPr>
              <a:t>)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(๑๔) </a:t>
            </a:r>
            <a:r>
              <a:rPr lang="th-TH" sz="1200" dirty="0" smtClean="0">
                <a:ea typeface="Tahoma" pitchFamily="34" charset="0"/>
              </a:rPr>
              <a:t>เลขาธิการมูลนิธิองค์กร</a:t>
            </a:r>
            <a:r>
              <a:rPr lang="th-TH" sz="1200" dirty="0">
                <a:ea typeface="Tahoma" pitchFamily="34" charset="0"/>
              </a:rPr>
              <a:t>เพื่อความโปร่งใสในประเทศ</a:t>
            </a:r>
            <a:r>
              <a:rPr lang="th-TH" sz="1200" dirty="0" smtClean="0">
                <a:ea typeface="Tahoma" pitchFamily="34" charset="0"/>
              </a:rPr>
              <a:t>ไทย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(๑๕) อธิบดีกรมสรรพากร                                                               	กรรมการ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 smtClean="0">
                <a:ea typeface="Tahoma" pitchFamily="34" charset="0"/>
              </a:rPr>
              <a:t>      (๑๖) อธิบดีกรมสารนิเทศ				กรรมการ</a:t>
            </a:r>
            <a:endParaRPr lang="th-TH" sz="1200" dirty="0">
              <a:ea typeface="Tahoma" pitchFamily="34" charset="0"/>
            </a:endParaRP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(</a:t>
            </a:r>
            <a:r>
              <a:rPr lang="th-TH" sz="1200" dirty="0" smtClean="0">
                <a:ea typeface="Tahoma" pitchFamily="34" charset="0"/>
              </a:rPr>
              <a:t>๑๗) </a:t>
            </a:r>
            <a:r>
              <a:rPr lang="th-TH" sz="1200" dirty="0">
                <a:ea typeface="Tahoma" pitchFamily="34" charset="0"/>
              </a:rPr>
              <a:t>เลขาธิการคณะกรรมการ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	</a:t>
            </a:r>
            <a:r>
              <a:rPr lang="th-TH" sz="1200" dirty="0" smtClean="0">
                <a:ea typeface="Tahoma" pitchFamily="34" charset="0"/>
              </a:rPr>
              <a:t>		กรรมการ</a:t>
            </a:r>
            <a:r>
              <a:rPr lang="th-TH" sz="1200" dirty="0">
                <a:ea typeface="Tahoma" pitchFamily="34" charset="0"/>
              </a:rPr>
              <a:t>และ</a:t>
            </a:r>
            <a:r>
              <a:rPr lang="th-TH" sz="1200" dirty="0" smtClean="0">
                <a:ea typeface="Tahoma" pitchFamily="34" charset="0"/>
              </a:rPr>
              <a:t>เลขานุการ</a:t>
            </a:r>
            <a:r>
              <a:rPr lang="th-TH" sz="1200" dirty="0">
                <a:ea typeface="Tahoma" pitchFamily="34" charset="0"/>
              </a:rPr>
              <a:t>	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dirty="0">
                <a:ea typeface="Tahoma" pitchFamily="34" charset="0"/>
              </a:rPr>
              <a:t>      </a:t>
            </a:r>
            <a:r>
              <a:rPr lang="th-TH" sz="1200" dirty="0" smtClean="0">
                <a:ea typeface="Tahoma" pitchFamily="34" charset="0"/>
              </a:rPr>
              <a:t>(๑๘) </a:t>
            </a:r>
            <a:r>
              <a:rPr lang="th-TH" sz="1200" dirty="0">
                <a:ea typeface="Tahoma" pitchFamily="34" charset="0"/>
              </a:rPr>
              <a:t>ข้าราชการสำนักงาน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 ที่ได้รับ</a:t>
            </a:r>
            <a:r>
              <a:rPr lang="th-TH" sz="1200" dirty="0" smtClean="0">
                <a:ea typeface="Tahoma" pitchFamily="34" charset="0"/>
              </a:rPr>
              <a:t>มอบหมาย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r>
              <a:rPr lang="th-TH" sz="1200" dirty="0">
                <a:ea typeface="Tahoma" pitchFamily="34" charset="0"/>
              </a:rPr>
              <a:t>และผู้ช่วยเลขานุการ</a:t>
            </a:r>
          </a:p>
          <a:p>
            <a:pPr algn="thaiDist" eaLnBrk="1" hangingPunct="1">
              <a:lnSpc>
                <a:spcPct val="150000"/>
              </a:lnSpc>
              <a:spcBef>
                <a:spcPts val="0"/>
              </a:spcBef>
            </a:pPr>
            <a:r>
              <a:rPr lang="th-TH" sz="1200" b="0" dirty="0">
                <a:ea typeface="Tahoma" pitchFamily="34" charset="0"/>
              </a:rPr>
              <a:t>      </a:t>
            </a:r>
            <a:r>
              <a:rPr lang="th-TH" sz="1200" dirty="0">
                <a:ea typeface="Tahoma" pitchFamily="34" charset="0"/>
              </a:rPr>
              <a:t>(</a:t>
            </a:r>
            <a:r>
              <a:rPr lang="th-TH" sz="1200" dirty="0" smtClean="0">
                <a:ea typeface="Tahoma" pitchFamily="34" charset="0"/>
              </a:rPr>
              <a:t>๑๙) </a:t>
            </a:r>
            <a:r>
              <a:rPr lang="th-TH" sz="1200" dirty="0">
                <a:ea typeface="Tahoma" pitchFamily="34" charset="0"/>
              </a:rPr>
              <a:t>ข้าราชการสำนักงาน </a:t>
            </a:r>
            <a:r>
              <a:rPr lang="th-TH" sz="1200" dirty="0" err="1">
                <a:ea typeface="Tahoma" pitchFamily="34" charset="0"/>
              </a:rPr>
              <a:t>ป.ป.ท.</a:t>
            </a:r>
            <a:r>
              <a:rPr lang="th-TH" sz="1200" dirty="0">
                <a:ea typeface="Tahoma" pitchFamily="34" charset="0"/>
              </a:rPr>
              <a:t> ที่ได้รับ</a:t>
            </a:r>
            <a:r>
              <a:rPr lang="th-TH" sz="1200" dirty="0" smtClean="0">
                <a:ea typeface="Tahoma" pitchFamily="34" charset="0"/>
              </a:rPr>
              <a:t>มอบหมาย</a:t>
            </a:r>
            <a:r>
              <a:rPr lang="th-TH" sz="1200" dirty="0">
                <a:ea typeface="Tahoma" pitchFamily="34" charset="0"/>
              </a:rPr>
              <a:t>		</a:t>
            </a:r>
            <a:r>
              <a:rPr lang="th-TH" sz="1200" dirty="0" smtClean="0">
                <a:ea typeface="Tahoma" pitchFamily="34" charset="0"/>
              </a:rPr>
              <a:t>กรรมการ</a:t>
            </a:r>
            <a:r>
              <a:rPr lang="th-TH" sz="1200" dirty="0">
                <a:ea typeface="Tahoma" pitchFamily="34" charset="0"/>
              </a:rPr>
              <a:t>และ</a:t>
            </a:r>
            <a:r>
              <a:rPr lang="th-TH" sz="1200" dirty="0" smtClean="0">
                <a:ea typeface="Tahoma" pitchFamily="34" charset="0"/>
              </a:rPr>
              <a:t>ผู้ช่วยเลขานุการ</a:t>
            </a:r>
            <a:endParaRPr lang="th-TH" sz="1200" dirty="0"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3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3" grpId="0" animBg="1"/>
      <p:bldP spid="1239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4282" y="285728"/>
            <a:ext cx="8784976" cy="595547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/>
              <a:t> </a:t>
            </a:r>
            <a:r>
              <a:rPr lang="th-TH" sz="2000" dirty="0" smtClean="0">
                <a:ea typeface="Tahoma" pitchFamily="34" charset="0"/>
              </a:rPr>
              <a:t>      </a:t>
            </a:r>
            <a:r>
              <a:rPr lang="th-TH" sz="1600" u="sng" dirty="0" smtClean="0">
                <a:ea typeface="Tahoma" pitchFamily="34" charset="0"/>
              </a:rPr>
              <a:t>๒. อำนาจหน้าที่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(๑) กำหนดแนวทางและแผนการปฏิบัติให้เป็นไปตามนโยบายของฝ่ายบริหารในการป้องกันและแก้ไขปัญหาการทุจริตประพฤติมิชอบ พร้อมทั้งขับเคลื่อนยุทธศาสตร์ชาติว่าด้วยการป้องกันและปราบปรามการทุจริตสู่การปฏิบัติให้บังเกิดผลอย่างเป็นรูปธรรม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(๒) อำนวยการและประสานการปฏิบัติ เร่งรัด ติดตาม กำกับดูแล ตรวจสอบและประเมินผลการดำเนินงานของส่วนราชการหรือหน่วยงานของรัฐ รวมทั้งหน่วยงานที่เกี่ยวข้อง เพื่อให้การแก้ไขปัญหาการทุจริตเป็นไปอย่าง</a:t>
            </a:r>
            <a:r>
              <a:rPr lang="th-TH" sz="1600" dirty="0" err="1" smtClean="0">
                <a:ea typeface="Tahoma" pitchFamily="34" charset="0"/>
              </a:rPr>
              <a:t>บูรณา</a:t>
            </a:r>
            <a:r>
              <a:rPr lang="th-TH" sz="1600" dirty="0" smtClean="0">
                <a:ea typeface="Tahoma" pitchFamily="34" charset="0"/>
              </a:rPr>
              <a:t>การโดยมีเอกภาพชัดเจน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(๓) รับเรื่องร้องเรียนจากประชาชนที่เกี่ยวกับการทุจริต</a:t>
            </a:r>
            <a:r>
              <a:rPr lang="th-TH" sz="1600" dirty="0" smtClean="0">
                <a:ea typeface="Tahoma" pitchFamily="34" charset="0"/>
              </a:rPr>
              <a:t>ประพฤติ มิ</a:t>
            </a:r>
            <a:r>
              <a:rPr lang="th-TH" sz="1600" dirty="0" smtClean="0">
                <a:ea typeface="Tahoma" pitchFamily="34" charset="0"/>
              </a:rPr>
              <a:t>ชอบ โดยประสานงานหรือสั่งการให้ส่วนราชการหรือหน่วยงานของรัฐตรวจสอบข้อเท็จจริง และเร่งรัดผลการดำเนินงานเพื่อแก้ไขปัญหาความเดือดร้อนและความไม่เป็นธรรมให้แก่ประชาชนโดยเร็ว</a:t>
            </a:r>
          </a:p>
          <a:p>
            <a:pPr algn="thaiDist" eaLnBrk="1" hangingPunct="1">
              <a:spcBef>
                <a:spcPts val="1200"/>
              </a:spcBef>
            </a:pPr>
            <a:r>
              <a:rPr lang="th-TH" sz="1600" dirty="0" smtClean="0">
                <a:ea typeface="Tahoma" pitchFamily="34" charset="0"/>
              </a:rPr>
              <a:t>	(๔) เรียกหรือสั่งการเจ้าหน้าที่ของรัฐ ให้ดำเนินการตามอำนาจหน้าที่ หรือให้งดเว้นการดำเนินการใดๆที่ขัดต่อกฎหมาย มติคณะรัฐมนตรี หรือคำสั่งนายกรัฐมนตรี อันก่อให้เกิดความเดือดร้อนและความไม่เป็นธรรมแก่ประชาชน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(๕) แต่งตั้งอนุกรรมการ คณะทำงาน หรือมอบหมายให้เจ้าหน้าที่ของรัฐที่เกี่ยวข้องดำเนินการอย่างหนึ่งอย่างใดให้เป็นไปตามคำสั่ง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(๖) รายงานผลการปฏิบัติและสถานการณ์ปัญหาการทุจริตประพฤติ   มิชอบให้นายกรัฐมนตรีและคณะรัฐมนตรีทราบทุกระยะ</a:t>
            </a:r>
          </a:p>
          <a:p>
            <a:pPr algn="thaiDist" eaLnBrk="1" hangingPunct="1">
              <a:spcBef>
                <a:spcPts val="600"/>
              </a:spcBef>
            </a:pPr>
            <a:r>
              <a:rPr lang="th-TH" sz="1600" dirty="0">
                <a:ea typeface="Tahoma" pitchFamily="34" charset="0"/>
              </a:rPr>
              <a:t>	(๗) ดำเนินการอื่นใดตามที่นายกรัฐมนตรีหรือคณะรัฐมนตรีมอบหมาย</a:t>
            </a:r>
          </a:p>
          <a:p>
            <a:pPr algn="thaiDist" eaLnBrk="1" hangingPunct="1">
              <a:spcBef>
                <a:spcPts val="1200"/>
              </a:spcBef>
            </a:pPr>
            <a:endParaRPr lang="th-TH" sz="1600" dirty="0" smtClean="0"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568952" cy="4824536"/>
          </a:xfrm>
          <a:solidFill>
            <a:schemeClr val="accent3"/>
          </a:solidFill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๑. ให้ทุกภาคส่วนราชการและหน่วยงานของรัฐ กำหนดมาตรการหรือแนวทางการป้องกันและแก้ไขปัญหาการทุจริตประพฤติมิชอบในส่วนราชการและหน่วยงานของรัฐ โดยมุ่งเน้นการสร้าง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ธรรมาภิ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บาลในการบริหารงาน และส่งเสริมการมีส่วนร่วมจากทุกภาคส่วนในการตรวจสอบ เฝ้าระวัง เพื่อสกัดกั้นมิให้เกิดการทุจริตประพฤติมิชอบได้</a:t>
            </a:r>
          </a:p>
          <a:p>
            <a:pPr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๒. ในกรณีที่มีการกล่าวหาหรือพบเหตุอันควรสงสัยว่าข้าราชการและเจ้าหน้าที่ของรัฐ กระทำการหรือเกี่ยวข้องกับการทุจริตประพฤติมิชอบ ทั้งในฐานะตัวการ ผู้ใช้ หรือผู้สนับสนุน ให้หัวหน้าส่วนราชการและหัวหน้าหน่วยงานของรัฐดำเนินการตามอำนาจหน้าที่ภายใต้พระราชบัญญัติระเบียบบริหารราชการแผ่นดิน พ.ศ.๒๕๓๔ และพระราชกฤษฎีกาว่าด้วยหลักเกณฑ์วิธีการบริหารกิจการบ้านเมืองที่ดี พ.ศ.๒๕๔๖ ประกอบกฎหมาย ระเบียบ ข้อบังคับที่เกี่ยวข้องกับการบริหารงานบุคคล โดยให้บังคับใช้มาตรการทางวินัย มาตรการทางปกครอง และมาตรการทางกฎหมายอย่างเฉียบขาดและรวดเร็ว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187624" y="188640"/>
            <a:ext cx="7776864" cy="10156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000" dirty="0" smtClean="0">
                <a:solidFill>
                  <a:schemeClr val="bg1"/>
                </a:solidFill>
              </a:rPr>
              <a:t>คำสั่งคณะรักษาความสงบเรียบร้อยแห่งชาติ ที่ ๖๙/๒๕๕๗ ลงวันที่ ๑๘ มิถุนายน ๒๕๕๗  เรื่อง มาตรการป้องกันและแก้ไขปัญหาการทุจริตประพฤติมิชอบ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75" y="218281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779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8568952" cy="5256584"/>
          </a:xfrm>
          <a:solidFill>
            <a:schemeClr val="accent3"/>
          </a:solidFill>
        </p:spPr>
        <p:txBody>
          <a:bodyPr/>
          <a:lstStyle/>
          <a:p>
            <a:pPr algn="thaiDist"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๓. ในกรณีการจัดซื้อจัดจ้างของส่วนราชการและหน่วยงานของรัฐให้หัวหน้าส่วนราชการและหัวหน้าหน่วยงานของรัฐมีหน้าที่ในการควบคุม กำกับดูแล การดำเนินงานให้เป็นไปตามบทบัญญัติแห่งพระราชบัญญัติประกอบรัฐธรรมนูญว่าด้วยการป้องกันและปราบปรามการทุจริต พ.ศ.๒๕๔๒ อย่างเคร่งครัด</a:t>
            </a:r>
          </a:p>
          <a:p>
            <a:pPr algn="thaiDist">
              <a:buNone/>
            </a:pPr>
            <a:r>
              <a:rPr lang="th-TH" sz="2400" dirty="0" smtClean="0"/>
              <a:t>    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๔. กรณีที่หัวหน้าส่วนราชการหรือผู้บังคับบัญชาปล่อยปละละเลย ไม่ดำเนินการตามข้อ ๒ และข้อ ๓ ให้ถือเป็นความผิดวินัยหรือความผิดทางอาญาแล้วแต่กรณี</a:t>
            </a:r>
          </a:p>
          <a:p>
            <a:pPr algn="thaiDist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 ๕. ให้สำนักงานคณะกรรมการป้องกันและปราบปรามการทุจริตในภาครัฐดำเนินการแสวงหา รวบรวม และดำเนินการอื่นใด เพื่อให้ได้มาซึ่งข้อเท็จจริงและพยานหลักฐานในการที่จะทราบรายละเอียดและพิสูจน์เกี่ยวกับการทุจริตในภาครัฐ รวมทั้งติดตาม เร่งรัดผลการดำเนินงานตามข้อ ๑ ข้อ ๒ ข้อ ๓ และข้อ ๔ และรายงานผลการปฏิบัติพร้อมทั้งเสนอความเห็นให้คณะรักษาความสงบแห่งชาติทราบและพิจารณาอย่างต่อเนื่อง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597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624" y="163588"/>
            <a:ext cx="7776864" cy="10156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000" dirty="0" smtClean="0">
                <a:solidFill>
                  <a:schemeClr val="bg1"/>
                </a:solidFill>
              </a:rPr>
              <a:t>คำสั่งคณะรักษาความสงบเรียบร้อยแห่งชาติ ที่ ๖๙/๒๕๕๗ ลงวันที่ ๑๘ มิถุนายน ๒๕๕๗  เรื่อง มาตรการป้องกันและแก้ไขปัญหาการทุจริตประพฤติมิชอบ</a:t>
            </a:r>
            <a:endParaRPr lang="th-TH" sz="2000" dirty="0">
              <a:solidFill>
                <a:schemeClr val="bg1"/>
              </a:solidFill>
            </a:endParaRPr>
          </a:p>
        </p:txBody>
      </p:sp>
      <p:pic>
        <p:nvPicPr>
          <p:cNvPr id="1235972" name="Picture 15" descr="pacc_logo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75" y="218281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ามเหลี่ยมหน้าจั่ว 4">
            <a:hlinkClick r:id="rId5" action="ppaction://hlinksldjump"/>
          </p:cNvPr>
          <p:cNvSpPr/>
          <p:nvPr/>
        </p:nvSpPr>
        <p:spPr bwMode="auto">
          <a:xfrm>
            <a:off x="3707904" y="2852936"/>
            <a:ext cx="144016" cy="72008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30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0" y="260649"/>
            <a:ext cx="971550" cy="8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70845" y="333375"/>
            <a:ext cx="7787435" cy="769441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400" dirty="0" smtClean="0">
                <a:solidFill>
                  <a:srgbClr val="FFFFFF"/>
                </a:solidFill>
              </a:rPr>
              <a:t>ประเด็นการนำเสนอ</a:t>
            </a:r>
            <a:endParaRPr lang="th-TH" sz="4400" dirty="0">
              <a:solidFill>
                <a:srgbClr val="FFFFFF"/>
              </a:solidFill>
            </a:endParaRPr>
          </a:p>
        </p:txBody>
      </p:sp>
      <p:sp>
        <p:nvSpPr>
          <p:cNvPr id="12288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42910" y="1571612"/>
            <a:ext cx="8105803" cy="1071570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l" eaLnBrk="1" hangingPunct="1">
              <a:buAutoNum type="thaiNumPeriod"/>
            </a:pPr>
            <a:r>
              <a:rPr lang="th-TH" sz="3200" dirty="0" smtClean="0"/>
              <a:t>โครงสร้างการ</a:t>
            </a:r>
            <a:r>
              <a:rPr lang="th-TH" sz="3200" dirty="0" smtClean="0"/>
              <a:t>ทุจริตในภาครัฐ</a:t>
            </a:r>
          </a:p>
          <a:p>
            <a:pPr marL="514350" indent="-514350" algn="l" eaLnBrk="1" hangingPunct="1"/>
            <a:r>
              <a:rPr lang="th-TH" sz="3200" dirty="0" smtClean="0"/>
              <a:t> </a:t>
            </a:r>
            <a:r>
              <a:rPr lang="th-TH" sz="3200" dirty="0" smtClean="0"/>
              <a:t>    </a:t>
            </a:r>
            <a:r>
              <a:rPr lang="th-TH" sz="3200" dirty="0" smtClean="0"/>
              <a:t>และสถานการณ์ในปัจจุบัน</a:t>
            </a:r>
            <a:endParaRPr lang="th-TH" sz="3200" dirty="0"/>
          </a:p>
        </p:txBody>
      </p:sp>
      <p:sp>
        <p:nvSpPr>
          <p:cNvPr id="6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3775" y="2772787"/>
            <a:ext cx="8135310" cy="584775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๒. </a:t>
            </a:r>
            <a:r>
              <a:rPr lang="th-TH" sz="3200" dirty="0" smtClean="0"/>
              <a:t>ปัญหาในการแก้ไขปัญหาทุจริตในภาครัฐ</a:t>
            </a:r>
            <a:r>
              <a:rPr lang="th-TH" sz="3200" dirty="0" smtClean="0"/>
              <a:t>     </a:t>
            </a:r>
            <a:endParaRPr lang="th-TH" sz="3200" dirty="0"/>
          </a:p>
        </p:txBody>
      </p:sp>
      <p:sp>
        <p:nvSpPr>
          <p:cNvPr id="7" name="Text Box 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88724" y="3558605"/>
            <a:ext cx="8160362" cy="584775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๓. </a:t>
            </a:r>
            <a:r>
              <a:rPr lang="th-TH" sz="3200" dirty="0" smtClean="0"/>
              <a:t>แนวทางความร่วมมือกันหยุดคอร์รัปชั่น</a:t>
            </a:r>
            <a:endParaRPr lang="th-TH" sz="3200" dirty="0"/>
          </a:p>
        </p:txBody>
      </p:sp>
      <p:sp>
        <p:nvSpPr>
          <p:cNvPr id="8" name="Text Box 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288232"/>
            <a:ext cx="8147797" cy="1569660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/>
              <a:t>๔. </a:t>
            </a:r>
            <a:r>
              <a:rPr lang="th-TH" sz="3200" dirty="0" smtClean="0"/>
              <a:t>มาตรการคุ้มครองและให้สิทธิประโยชน์</a:t>
            </a:r>
          </a:p>
          <a:p>
            <a:pPr algn="l" eaLnBrk="1" hangingPunct="1"/>
            <a:r>
              <a:rPr lang="th-TH" sz="3200" dirty="0" smtClean="0"/>
              <a:t> </a:t>
            </a:r>
            <a:r>
              <a:rPr lang="th-TH" sz="3200" dirty="0" smtClean="0"/>
              <a:t>  </a:t>
            </a:r>
            <a:r>
              <a:rPr lang="th-TH" sz="3200" dirty="0" smtClean="0"/>
              <a:t>  แก่ผู้ร้องเรียน หรือแจ้งข้อมูลเบาะแสการ</a:t>
            </a:r>
          </a:p>
          <a:p>
            <a:pPr algn="l" eaLnBrk="1" hangingPunct="1"/>
            <a:r>
              <a:rPr lang="th-TH" sz="3200" dirty="0" smtClean="0"/>
              <a:t> </a:t>
            </a:r>
            <a:r>
              <a:rPr lang="th-TH" sz="3200" dirty="0" smtClean="0"/>
              <a:t>   </a:t>
            </a:r>
            <a:r>
              <a:rPr lang="th-TH" sz="3200" dirty="0" smtClean="0"/>
              <a:t> ทุจริต</a:t>
            </a:r>
            <a:r>
              <a:rPr lang="th-TH" sz="3200" dirty="0" smtClean="0"/>
              <a:t>ใน</a:t>
            </a:r>
            <a:r>
              <a:rPr lang="th-TH" sz="3200" dirty="0" smtClean="0"/>
              <a:t>ภาครัฐ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3" grpId="0" animBg="1"/>
      <p:bldP spid="1228806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5084"/>
            <a:ext cx="8641655" cy="5373216"/>
          </a:xfrm>
          <a:solidFill>
            <a:schemeClr val="accent3"/>
          </a:solidFill>
        </p:spPr>
        <p:txBody>
          <a:bodyPr/>
          <a:lstStyle/>
          <a:p>
            <a:pPr marL="0" indent="0" algn="thaiDist"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๑๐๓/๗ ให้หน่วยงานของรัฐดำเนินการจัดทำข้อมูลรายละเอียดค่าใช้จ่ายเกี่ยวกับการจัดซื้อจัดจ้างโดยเฉพาะราคากลางและการคำนวณราคากลางไว้ในระบบข้อมูลทางอิเล็กทรอนิกส์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เพื่อให้ประชาชนสามารถเข้าตรวจดูได้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เพื่อประโยชน์ในการป้องกันและปราบปรามการทุจริต  ในกรณีที่มีการทำสัญญาระหว่างหน่วยงานของรัฐกับบุคคลหรือนิติบุคคลที่เป็นคู่สัญญากับหน่วยงานของรัฐ ให้บุคคลหรือ      นิติบุคคลที่เป็นคู่สัญญากับหน่วยงานของรัฐนั้น มีหน้าที่แสดงบัญชีรายการรับจ่ายของโครงการที่เป็นคู่สัญญากับหน่วยงานของรัฐต่อกรมสรรพากร นอกเหนือจากบัญชีงบดุลปกติที่ยื่นประจำปี เพื่อให้มีการตรวจสอบเกี่ยวกับการใช้จ่ายเงินและการคำนวณภาษีเงินได้ในโครงการที่เป็นคู่สัญญากับหน่วยงานของรัฐดังกล่าว ทั้งนี้ ตามหลักเกณฑ์ที่คณะกรรมการ ป.ป.ช. กำหนด</a:t>
            </a:r>
            <a:endParaRPr lang="th-TH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260350"/>
            <a:ext cx="748823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พ.ร.บ.ประกอบ</a:t>
            </a:r>
            <a:r>
              <a:rPr lang="th-TH" sz="2800" dirty="0">
                <a:solidFill>
                  <a:schemeClr val="bg1"/>
                </a:solidFill>
              </a:rPr>
              <a:t>รัฐธรรมนูญว่าด้วยการป้องกันและ</a:t>
            </a:r>
            <a:r>
              <a:rPr lang="th-TH" sz="2800" dirty="0" smtClean="0">
                <a:solidFill>
                  <a:schemeClr val="bg1"/>
                </a:solidFill>
              </a:rPr>
              <a:t>ปราบปรามการ</a:t>
            </a:r>
            <a:r>
              <a:rPr lang="th-TH" sz="2800" dirty="0">
                <a:solidFill>
                  <a:schemeClr val="bg1"/>
                </a:solidFill>
              </a:rPr>
              <a:t>ทุจริต พ.ศ. </a:t>
            </a:r>
            <a:r>
              <a:rPr lang="th-TH" sz="2800" dirty="0" smtClean="0">
                <a:solidFill>
                  <a:schemeClr val="bg1"/>
                </a:solidFill>
              </a:rPr>
              <a:t>๒๕๕๔</a:t>
            </a:r>
            <a:endParaRPr lang="th-TH" sz="2800" dirty="0">
              <a:solidFill>
                <a:schemeClr val="bg1"/>
              </a:solidFill>
            </a:endParaRPr>
          </a:p>
        </p:txBody>
      </p:sp>
      <p:pic>
        <p:nvPicPr>
          <p:cNvPr id="21508" name="Picture 15" descr="pacc_logo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1950"/>
            <a:ext cx="8223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112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-1588" y="333375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1000100" y="391049"/>
            <a:ext cx="7964388" cy="1446550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4400" dirty="0" smtClean="0">
                <a:solidFill>
                  <a:schemeClr val="bg1"/>
                </a:solidFill>
              </a:rPr>
              <a:t>แนวทาง</a:t>
            </a:r>
            <a:r>
              <a:rPr lang="th-TH" sz="4400" dirty="0" smtClean="0">
                <a:solidFill>
                  <a:schemeClr val="bg1"/>
                </a:solidFill>
              </a:rPr>
              <a:t>ความร่วมมือกันหยุด</a:t>
            </a:r>
            <a:r>
              <a:rPr lang="th-TH" sz="4400" dirty="0" smtClean="0">
                <a:solidFill>
                  <a:schemeClr val="bg1"/>
                </a:solidFill>
              </a:rPr>
              <a:t>คอร์รัปชั่น</a:t>
            </a:r>
            <a:endParaRPr lang="th-TH" sz="4400" dirty="0" smtClean="0">
              <a:solidFill>
                <a:schemeClr val="bg1"/>
              </a:solidFill>
            </a:endParaRPr>
          </a:p>
        </p:txBody>
      </p:sp>
      <p:sp>
        <p:nvSpPr>
          <p:cNvPr id="1286148" name="Text Box 4"/>
          <p:cNvSpPr txBox="1">
            <a:spLocks noChangeArrowheads="1"/>
          </p:cNvSpPr>
          <p:nvPr/>
        </p:nvSpPr>
        <p:spPr bwMode="auto">
          <a:xfrm>
            <a:off x="323850" y="2252955"/>
            <a:ext cx="8605838" cy="646331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400" dirty="0"/>
              <a:t> </a:t>
            </a:r>
            <a:r>
              <a:rPr lang="th-TH" dirty="0" smtClean="0"/>
              <a:t>๑. </a:t>
            </a:r>
            <a:r>
              <a:rPr lang="th-TH" dirty="0" smtClean="0"/>
              <a:t> ผู้บริหาร/ครู/และเจ้าหน้าที่</a:t>
            </a:r>
            <a:endParaRPr lang="th-TH" dirty="0"/>
          </a:p>
        </p:txBody>
      </p:sp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323850" y="3143248"/>
            <a:ext cx="8640638" cy="646331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 smtClean="0"/>
              <a:t> </a:t>
            </a:r>
            <a:r>
              <a:rPr lang="th-TH" dirty="0" smtClean="0"/>
              <a:t>๒. นักเรียน/นักศึกษา</a:t>
            </a:r>
            <a:endParaRPr lang="th-TH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20" y="4071942"/>
            <a:ext cx="8640638" cy="1200329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 smtClean="0"/>
              <a:t> </a:t>
            </a:r>
            <a:r>
              <a:rPr lang="th-TH" dirty="0" smtClean="0"/>
              <a:t>๓. ผู้นำชุมชนฯ (ราษฎร/ข้าราชการ/</a:t>
            </a:r>
          </a:p>
          <a:p>
            <a:pPr algn="l" eaLnBrk="1" hangingPunct="1"/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/>
              <a:t>คณะกรรมการฯ </a:t>
            </a:r>
            <a:r>
              <a:rPr lang="th-TH" dirty="0" err="1" smtClean="0"/>
              <a:t>สพ</a:t>
            </a:r>
            <a:r>
              <a:rPr lang="th-TH" dirty="0" smtClean="0"/>
              <a:t>ม.๑)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nimBg="1"/>
      <p:bldP spid="1286148" grpId="0" animBg="1"/>
      <p:bldP spid="1286149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357158" y="422956"/>
            <a:ext cx="8607330" cy="1077218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3200" dirty="0" smtClean="0">
                <a:solidFill>
                  <a:schemeClr val="bg1"/>
                </a:solidFill>
              </a:rPr>
              <a:t>บทบาท</a:t>
            </a:r>
            <a:r>
              <a:rPr lang="th-TH" sz="3200" dirty="0" smtClean="0">
                <a:solidFill>
                  <a:schemeClr val="bg1"/>
                </a:solidFill>
              </a:rPr>
              <a:t>ของ</a:t>
            </a:r>
            <a:r>
              <a:rPr lang="th-TH" sz="3200" dirty="0" smtClean="0">
                <a:solidFill>
                  <a:schemeClr val="bg1"/>
                </a:solidFill>
              </a:rPr>
              <a:t>ผู้บริหาร/ครู/และเจ้าหน้าที่</a:t>
            </a:r>
            <a:r>
              <a:rPr lang="th-TH" sz="3200" dirty="0" smtClean="0">
                <a:solidFill>
                  <a:schemeClr val="bg1"/>
                </a:solidFill>
              </a:rPr>
              <a:t>กับ</a:t>
            </a:r>
            <a:r>
              <a:rPr lang="th-TH" sz="3200" dirty="0" smtClean="0">
                <a:solidFill>
                  <a:schemeClr val="bg1"/>
                </a:solidFill>
              </a:rPr>
              <a:t>การป้องกัน  และปราบปรามการทุจริตในภาครัฐ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28614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3850" y="1791575"/>
            <a:ext cx="8605838" cy="461665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400" dirty="0"/>
              <a:t> </a:t>
            </a:r>
            <a:r>
              <a:rPr lang="th-TH" sz="2400" dirty="0" smtClean="0"/>
              <a:t>๑. หลีกเลี่ยงการกระทำอันเป็นการการทุจริตในภาครัฐ</a:t>
            </a:r>
            <a:endParaRPr lang="th-TH" sz="2400" dirty="0"/>
          </a:p>
        </p:txBody>
      </p:sp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323850" y="2332702"/>
            <a:ext cx="8640638" cy="83099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/>
              <a:t> </a:t>
            </a:r>
            <a:r>
              <a:rPr lang="th-TH" sz="2400" dirty="0" smtClean="0"/>
              <a:t>๒. หลีกเลี่ยงกระทำการอันมีส่วนได้เสียในสัญญาหรือกิจการที่รับผิดชอบ</a:t>
            </a:r>
            <a:endParaRPr lang="th-TH" sz="2400" dirty="0"/>
          </a:p>
        </p:txBody>
      </p:sp>
      <p:sp>
        <p:nvSpPr>
          <p:cNvPr id="1286150" name="Text Box 6"/>
          <p:cNvSpPr txBox="1">
            <a:spLocks noChangeArrowheads="1"/>
          </p:cNvSpPr>
          <p:nvPr/>
        </p:nvSpPr>
        <p:spPr bwMode="auto">
          <a:xfrm>
            <a:off x="323850" y="3270940"/>
            <a:ext cx="8640638" cy="83099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400" dirty="0"/>
              <a:t> </a:t>
            </a:r>
            <a:r>
              <a:rPr lang="th-TH" sz="2400" dirty="0" smtClean="0"/>
              <a:t>๓.</a:t>
            </a:r>
            <a:r>
              <a:rPr lang="en-US" sz="2400" dirty="0" smtClean="0"/>
              <a:t> </a:t>
            </a:r>
            <a:r>
              <a:rPr lang="th-TH" sz="2400" dirty="0" smtClean="0"/>
              <a:t>นำหลักปรัชญาเศรษฐกิจพอเพียง และหลัก</a:t>
            </a:r>
            <a:r>
              <a:rPr lang="th-TH" sz="2400" dirty="0" err="1" smtClean="0"/>
              <a:t>ธรรมาภิ</a:t>
            </a:r>
            <a:r>
              <a:rPr lang="th-TH" sz="2400" dirty="0" smtClean="0"/>
              <a:t>บาล    มาใช้เป็นวิถีแห่งการทำงานขององค์กร</a:t>
            </a:r>
            <a:endParaRPr lang="th-TH" sz="2400" dirty="0"/>
          </a:p>
        </p:txBody>
      </p:sp>
      <p:sp>
        <p:nvSpPr>
          <p:cNvPr id="1286151" name="Text Box 7"/>
          <p:cNvSpPr txBox="1">
            <a:spLocks noChangeArrowheads="1"/>
          </p:cNvSpPr>
          <p:nvPr/>
        </p:nvSpPr>
        <p:spPr bwMode="auto">
          <a:xfrm>
            <a:off x="323528" y="4228720"/>
            <a:ext cx="8640960" cy="83099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๔. ช่วยกันขับเคลื่อนยุทธศาสตร์ชาติว่าด้วยการป้องกันและปราบปรามการทุจริตในภาครัฐ</a:t>
            </a:r>
            <a:endParaRPr lang="th-TH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5157629"/>
            <a:ext cx="8640960" cy="1200329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๕. ช่วยกันเฝ้าระวัง ติดตาม การอนุมัติโครงการจัดซื้อจัดจ้างของหน่วยงานภาครัฐ และแจ้งข้อมูล/เบาะแส หรือร้องเรียนกล่าวหาการทุจริต ไปยังหน่วยงานที่รับผิดชอบ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nimBg="1"/>
      <p:bldP spid="1286148" grpId="0" animBg="1"/>
      <p:bldP spid="1286149" grpId="0" animBg="1"/>
      <p:bldP spid="1286150" grpId="0" animBg="1"/>
      <p:bldP spid="128615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578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250825" y="115888"/>
            <a:ext cx="8588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6579" name="Text Box 3"/>
          <p:cNvSpPr txBox="1">
            <a:spLocks noChangeArrowheads="1"/>
          </p:cNvSpPr>
          <p:nvPr/>
        </p:nvSpPr>
        <p:spPr bwMode="auto">
          <a:xfrm>
            <a:off x="611561" y="981075"/>
            <a:ext cx="8136904" cy="1200329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3600" dirty="0" smtClean="0">
                <a:solidFill>
                  <a:schemeClr val="bg1"/>
                </a:solidFill>
              </a:rPr>
              <a:t>ลักษณะของพฤติการณ์หรือการกระทำ     ที่เป็นการทุจริต</a:t>
            </a:r>
            <a:r>
              <a:rPr lang="th-TH" sz="3600" dirty="0">
                <a:solidFill>
                  <a:schemeClr val="bg1"/>
                </a:solidFill>
              </a:rPr>
              <a:t>ใน</a:t>
            </a:r>
            <a:r>
              <a:rPr lang="th-TH" sz="3600" dirty="0" smtClean="0">
                <a:solidFill>
                  <a:schemeClr val="bg1"/>
                </a:solidFill>
              </a:rPr>
              <a:t>ภาครัฐ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1176580" name="Text Box 4"/>
          <p:cNvSpPr txBox="1">
            <a:spLocks noChangeArrowheads="1"/>
          </p:cNvSpPr>
          <p:nvPr/>
        </p:nvSpPr>
        <p:spPr bwMode="auto">
          <a:xfrm>
            <a:off x="755650" y="2781300"/>
            <a:ext cx="7848600" cy="304698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/>
              <a:t> พระราชบัญญัติมาตรการของฝ่ายบริหารในการป้องกันและปราบปรามการทุจริต  พ.ศ. </a:t>
            </a:r>
            <a:r>
              <a:rPr lang="en-US" sz="3200" dirty="0"/>
              <a:t>2551  </a:t>
            </a:r>
            <a:r>
              <a:rPr lang="th-TH" sz="3200" dirty="0"/>
              <a:t>มาตรา </a:t>
            </a:r>
            <a:r>
              <a:rPr lang="en-US" sz="3200" dirty="0"/>
              <a:t>3  </a:t>
            </a:r>
            <a:r>
              <a:rPr lang="th-TH" sz="3200" dirty="0"/>
              <a:t>กำหนดไว้ว่า</a:t>
            </a:r>
            <a:endParaRPr lang="en-US" sz="3200" dirty="0"/>
          </a:p>
          <a:p>
            <a:pPr algn="thaiDist" eaLnBrk="1" hangingPunct="1"/>
            <a:r>
              <a:rPr lang="th-TH" sz="3200" dirty="0"/>
              <a:t>       “ทุจริตในภาครัฐ” หมายความว่า ทุจริตต่อหน้าที่ หรือประพฤติมิชอบในภาครัฐ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9" grpId="0" animBg="1"/>
      <p:bldP spid="11765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0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44624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0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280400" cy="5755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มาตรา </a:t>
            </a:r>
            <a:r>
              <a:rPr lang="en-US" sz="2800" dirty="0"/>
              <a:t>3</a:t>
            </a:r>
            <a:endParaRPr lang="th-TH" sz="2800" dirty="0"/>
          </a:p>
          <a:p>
            <a:pPr algn="l" eaLnBrk="1" hangingPunct="1"/>
            <a:r>
              <a:rPr lang="th-TH" sz="2800" dirty="0"/>
              <a:t>   </a:t>
            </a:r>
            <a:r>
              <a:rPr lang="th-TH" sz="2400" dirty="0"/>
              <a:t>“ทุจริตต่อหน้าที่” หมายความว่า </a:t>
            </a:r>
          </a:p>
          <a:p>
            <a:pPr algn="thaiDist" eaLnBrk="1" hangingPunct="1"/>
            <a:r>
              <a:rPr lang="th-TH" sz="2400" dirty="0"/>
              <a:t>	ปฏิบัติหรือละเว้นการปฏิบัติอย่างใดในตำแหน่งหรือหน้าที่  ทั้งนี้ เพื่อแสวงหาประโยชน์ที่มิควรได้โดยชอบสำหรับตนเองหรือผู้อื่น </a:t>
            </a:r>
          </a:p>
          <a:p>
            <a:pPr algn="thaiDist" eaLnBrk="1" hangingPunct="1"/>
            <a:r>
              <a:rPr lang="th-TH" sz="2400" dirty="0"/>
              <a:t>	</a:t>
            </a:r>
            <a:r>
              <a:rPr lang="th-TH" sz="2400" dirty="0">
                <a:solidFill>
                  <a:srgbClr val="0000CC"/>
                </a:solidFill>
              </a:rPr>
              <a:t>หรือปฏิบัติหรือละเว้นการปฏิบัติอย่างใดใน</a:t>
            </a:r>
            <a:r>
              <a:rPr lang="th-TH" sz="2400" dirty="0">
                <a:solidFill>
                  <a:srgbClr val="0000CC"/>
                </a:solidFill>
                <a:latin typeface="Arial" pitchFamily="34" charset="0"/>
              </a:rPr>
              <a:t>พฤติการณ์</a:t>
            </a:r>
            <a:r>
              <a:rPr lang="th-TH" sz="2400" dirty="0">
                <a:solidFill>
                  <a:srgbClr val="0000CC"/>
                </a:solidFill>
              </a:rPr>
              <a:t>ที่อาจทำให้ผู้อื่นเชื่อว่ามีตำแหน่งหรือหน้าที่ทั้งที่ตนมิได้มีตำแหน่งหรือหน้าที่นั้น  ทั้งนี้ เพื่อแสวงหาประโยชน์ที่มิควรได้โดยชอบสำหรับตนเองหรือผู้อื่น  </a:t>
            </a:r>
          </a:p>
          <a:p>
            <a:pPr algn="thaiDist" eaLnBrk="1" hangingPunct="1"/>
            <a:r>
              <a:rPr lang="th-TH" sz="2400" dirty="0"/>
              <a:t>	หรือใช้อำนาจในตำแหน่งหรือหน้าที่นั้น ทั้งนี้ เพื่อแสวงหาประโยชน์ที่มิควรได้โดยชอบสำหรับตนเองหรือผู้อื่น  </a:t>
            </a:r>
          </a:p>
          <a:p>
            <a:pPr algn="thaiDist" eaLnBrk="1" hangingPunct="1"/>
            <a:r>
              <a:rPr lang="th-TH" sz="2400" dirty="0"/>
              <a:t>	</a:t>
            </a:r>
            <a:r>
              <a:rPr lang="th-TH" sz="2400" dirty="0">
                <a:solidFill>
                  <a:srgbClr val="0000CC"/>
                </a:solidFill>
              </a:rPr>
              <a:t>หรือกระทำการอันเป็นความผิดต่อตำแหน่งหน้าที่</a:t>
            </a:r>
            <a:r>
              <a:rPr lang="th-TH" sz="2400" dirty="0" smtClean="0">
                <a:solidFill>
                  <a:srgbClr val="0000CC"/>
                </a:solidFill>
              </a:rPr>
              <a:t>ราชการ</a:t>
            </a:r>
          </a:p>
          <a:p>
            <a:pPr algn="thaiDist" eaLnBrk="1" hangingPunct="1"/>
            <a:r>
              <a:rPr lang="th-TH" sz="2400" dirty="0" smtClean="0">
                <a:solidFill>
                  <a:srgbClr val="0000CC"/>
                </a:solidFill>
              </a:rPr>
              <a:t>	</a:t>
            </a:r>
            <a:r>
              <a:rPr lang="th-TH" sz="2400" dirty="0" smtClean="0"/>
              <a:t>หรือ</a:t>
            </a:r>
            <a:r>
              <a:rPr lang="th-TH" sz="2400" dirty="0"/>
              <a:t>ความผิดต่อตำแหน่งหน้าที่ในการยุติธรรมตามประมวลกฎหมายอาญาหรือตามกฎหมายอื่น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5496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971600" y="428471"/>
            <a:ext cx="7848872" cy="646331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3600" b="1" dirty="0" smtClean="0">
                <a:solidFill>
                  <a:srgbClr val="F8F8F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คำพิพากษาศาลฎีกาที่ ๗๐๐/๒๔๙๐</a:t>
            </a:r>
            <a:endParaRPr lang="th-TH" sz="3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4212" name="Text Box 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48016" y="1340768"/>
            <a:ext cx="8458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th-TH" sz="3200" dirty="0" smtClean="0">
                <a:solidFill>
                  <a:schemeClr val="tx2"/>
                </a:solidFill>
              </a:rPr>
              <a:t>    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ได้อธิบายถึงความหมายของเจ้าพนักงาน ว่า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</a:t>
            </a:r>
          </a:p>
          <a:p>
            <a:pPr algn="l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ผู้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ได้รับการแต่งตั้งโดยทางการของรัฐไทย ให้ปฏิบัติ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</a:t>
            </a:r>
          </a:p>
          <a:p>
            <a:pPr algn="l"/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รัฐไทย จากคำพิพากษานี้จึงบอกได้ว่า การที่จะ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</a:p>
          <a:p>
            <a:pPr algn="l"/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พนักงานได้นั้น ต้องมีหลัก ๒ ประการ คือ</a:t>
            </a:r>
          </a:p>
          <a:p>
            <a:pPr algn="l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๑. ต้องมีการแต่งตั้งโดยผู้มีอำนาจบรรจุแต่งตั้ง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algn="l"/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dirty="0" smtClean="0">
                <a:ea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๒. เป็นการแต่งตั้งให้ปฏิบัติราชการของหน่วยงาน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674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115888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067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317009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4000" dirty="0"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sz="3200" dirty="0"/>
              <a:t>มาตรา </a:t>
            </a:r>
            <a:r>
              <a:rPr lang="en-US" sz="3200" dirty="0"/>
              <a:t>3</a:t>
            </a:r>
            <a:r>
              <a:rPr lang="th-TH" sz="3200" dirty="0"/>
              <a:t>  </a:t>
            </a:r>
          </a:p>
          <a:p>
            <a:pPr algn="thaiDist" eaLnBrk="1" hangingPunct="1"/>
            <a:r>
              <a:rPr lang="th-TH" sz="3200" dirty="0"/>
              <a:t>    “ประพฤติมิชอบ” หมายความว่า  ใช้อำนาจในตำแหน่งหรือหน้าที่อันเป็นการฝ่าฝืนกฎหมาย  ระเบียบ  คำสั่ง  หรือมติคณะรัฐมนตรีที่มุ่งหมายจะควบคุมดูแลการรับ  การเก็บรักษา  หรือการใช้เงินหรือทรัพย์สินของแผ่นดิน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30069"/>
            <a:ext cx="86868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ความหมายของ 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Conflict of Interests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05097"/>
            <a:ext cx="7632848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5250" indent="-95250" algn="l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หมายถึง  สถานการณ์ซึ่งบุคคลที่มีตำแหน่งสาธารณะ ใช้อำนาจในตำแหน่งทางตรงหรือทางอ้อมเอื้อกับผลประโยชน์ส่วนตัว โดยขัดกันกับผลประโยชน์สาธารณะ 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2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Corruption : Conflict of Interests</a:t>
            </a:r>
            <a:endParaRPr lang="en-US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1386444"/>
              </p:ext>
            </p:extLst>
          </p:nvPr>
        </p:nvGraphicFramePr>
        <p:xfrm>
          <a:off x="762000" y="2103437"/>
          <a:ext cx="6324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1671430"/>
            <a:ext cx="3048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เจ้าหน้าที่มีบทบาทเดียว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1524000"/>
            <a:ext cx="28956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เจ้าหน้าที่มี 2 บทบาท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2133600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</p:cNvCxnSpPr>
          <p:nvPr/>
        </p:nvCxnSpPr>
        <p:spPr>
          <a:xfrm flipH="1">
            <a:off x="5410200" y="2133600"/>
            <a:ext cx="91440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0312" y="285584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มีส่วนได้เสียโดยตรง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69968" y="4139625"/>
            <a:ext cx="1522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มีส่วนได้ส่วนเสียโดยอ้อม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477000" y="3148230"/>
            <a:ext cx="957470" cy="1652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1"/>
          </p:cNvCxnSpPr>
          <p:nvPr/>
        </p:nvCxnSpPr>
        <p:spPr>
          <a:xfrm flipH="1">
            <a:off x="6682680" y="4647457"/>
            <a:ext cx="687288" cy="1531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61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กรณีตัวอย่างคอร์รัปชั่น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9606120"/>
              </p:ext>
            </p:extLst>
          </p:nvPr>
        </p:nvGraphicFramePr>
        <p:xfrm>
          <a:off x="2971800" y="1524000"/>
          <a:ext cx="5943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361182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/>
              <a:t>- จนท. เรียกสินบนจากนักธุรกิจ/ประชาชนที่ทำผิดกฎหมาย เพื่อไม่ให้ถูกจับ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653136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/>
              <a:t>- จนท. รับสินบนจากการกำหนด สเปคให้บริษัทแห่งหนึ่งชนะประมูล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2132856"/>
            <a:ext cx="1152128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47864" y="4361733"/>
            <a:ext cx="1224136" cy="13715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28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997" y="214290"/>
            <a:ext cx="8358246" cy="128748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ctr" eaLnBrk="1" hangingPunct="1"/>
            <a:r>
              <a:rPr lang="th-TH" sz="4800" b="1" dirty="0" smtClean="0">
                <a:solidFill>
                  <a:srgbClr val="FF9900"/>
                </a:solidFill>
                <a:cs typeface="EucrosiaUPC" pitchFamily="18" charset="-34"/>
              </a:rPr>
              <a:t/>
            </a:r>
            <a:br>
              <a:rPr lang="th-TH" sz="4800" b="1" dirty="0" smtClean="0">
                <a:solidFill>
                  <a:srgbClr val="FF9900"/>
                </a:solidFill>
                <a:cs typeface="EucrosiaUPC" pitchFamily="18" charset="-34"/>
              </a:rPr>
            </a:br>
            <a:r>
              <a:rPr lang="th-TH" sz="4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โครงสร้างการทุจริต</a:t>
            </a:r>
            <a:r>
              <a:rPr lang="th-TH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solidFill>
                  <a:srgbClr val="FF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b="1" dirty="0" smtClean="0">
              <a:solidFill>
                <a:srgbClr val="FF99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088" y="371633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_s1028"/>
          <p:cNvSpPr>
            <a:spLocks noChangeArrowheads="1" noTextEdit="1"/>
          </p:cNvSpPr>
          <p:nvPr/>
        </p:nvSpPr>
        <p:spPr bwMode="auto">
          <a:xfrm flipH="1">
            <a:off x="3635375" y="2928938"/>
            <a:ext cx="1922463" cy="404812"/>
          </a:xfrm>
          <a:prstGeom prst="leftRightArrow">
            <a:avLst>
              <a:gd name="adj1" fmla="val 50000"/>
              <a:gd name="adj2" fmla="val 9498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2786063"/>
            <a:ext cx="25908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66"/>
                </a:solidFill>
                <a:ea typeface="Tahoma" pitchFamily="34" charset="0"/>
              </a:rPr>
              <a:t>ภาคการเมือง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4525" y="2786063"/>
            <a:ext cx="272573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66"/>
                </a:solidFill>
                <a:ea typeface="Tahoma" pitchFamily="34" charset="0"/>
              </a:rPr>
              <a:t>ภาคธุรกิจ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14348" y="5357813"/>
            <a:ext cx="2705127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solidFill>
                  <a:srgbClr val="000066"/>
                </a:solidFill>
                <a:ea typeface="Tahoma" pitchFamily="34" charset="0"/>
              </a:rPr>
              <a:t>ภาคราชการ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24525" y="5357813"/>
            <a:ext cx="2879725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solidFill>
                  <a:srgbClr val="000066"/>
                </a:solidFill>
                <a:ea typeface="Tahoma" pitchFamily="34" charset="0"/>
              </a:rPr>
              <a:t>ภาคประชาชน</a:t>
            </a:r>
            <a:endParaRPr lang="th-TH" sz="3200" b="1" dirty="0">
              <a:solidFill>
                <a:srgbClr val="000066"/>
              </a:solidFill>
              <a:ea typeface="Tahoma" pitchFamily="34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195513" y="3643313"/>
            <a:ext cx="431800" cy="1511300"/>
          </a:xfrm>
          <a:prstGeom prst="upDownArrow">
            <a:avLst>
              <a:gd name="adj1" fmla="val 50000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804025" y="3643313"/>
            <a:ext cx="431800" cy="1511300"/>
          </a:xfrm>
          <a:prstGeom prst="upDownArrow">
            <a:avLst>
              <a:gd name="adj1" fmla="val 50000"/>
              <a:gd name="adj2" fmla="val 7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_s1028"/>
          <p:cNvSpPr>
            <a:spLocks noChangeArrowheads="1" noTextEdit="1"/>
          </p:cNvSpPr>
          <p:nvPr/>
        </p:nvSpPr>
        <p:spPr bwMode="auto">
          <a:xfrm flipH="1">
            <a:off x="3635375" y="5429250"/>
            <a:ext cx="1922463" cy="404813"/>
          </a:xfrm>
          <a:prstGeom prst="leftRightArrow">
            <a:avLst>
              <a:gd name="adj1" fmla="val 50000"/>
              <a:gd name="adj2" fmla="val 9498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กรณีตัวอย่างคอร์รัปชั่นที่เกิดจาก </a:t>
            </a: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COI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9470831"/>
              </p:ext>
            </p:extLst>
          </p:nvPr>
        </p:nvGraphicFramePr>
        <p:xfrm>
          <a:off x="2971800" y="1524000"/>
          <a:ext cx="5943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725776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/>
              <a:t>- นายกเทศมนตรีกำหนดสเปคให้บริษัทก่อสร้างของตนชนะการประกวดงานก่อสร้างในเทศบาลที่ตนบริหาร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/>
              <a:t>- ข้าราชการชั้นผู้ใหญ่ช่วยให้บริษัทไม่ถูกลงโทษจากความผิดข้อหาหนีภาษีเพราะเป็นบริษัทของภรรยา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886200"/>
            <a:ext cx="300399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5800" y="1599456"/>
            <a:ext cx="3048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Corruption + COI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1823352"/>
            <a:ext cx="0" cy="1681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02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กรณีตัวอย่าง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COI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แบบแท้จริง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6143527"/>
              </p:ext>
            </p:extLst>
          </p:nvPr>
        </p:nvGraphicFramePr>
        <p:xfrm>
          <a:off x="2971800" y="1524000"/>
          <a:ext cx="5943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361182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/>
              <a:t>- บริษัทก่อสร้างของนายกเทศมนตรีชนะการประมูลงาน ในเทศบาลที่นายกฯบริหาร แต่การประมูลเป็นไปอย่างเที่ยงธรรมและโปร่งใส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733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000" dirty="0" smtClean="0"/>
              <a:t>- อธิบดีกรมกำกับธุรกิจการเงิน ทำหน้าที่กำกับธุรกิจ อย่างซื่อสัตย์ หลังเกษียณไปทำงานกับบริษัทการเงิน </a:t>
            </a:r>
            <a:r>
              <a:rPr lang="en-US" sz="2000" dirty="0" smtClean="0"/>
              <a:t>A </a:t>
            </a:r>
            <a:r>
              <a:rPr lang="th-TH" sz="2000" dirty="0" smtClean="0"/>
              <a:t>โดยใช้ข้อมูลสำคัญทางราชการที่ตนทราบระหว่างเป็นอธิบดี</a:t>
            </a:r>
          </a:p>
        </p:txBody>
      </p: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3657600" y="2330678"/>
            <a:ext cx="2895600" cy="7173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73592" y="145544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COI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15200" y="1752122"/>
            <a:ext cx="0" cy="840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9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251520" y="675853"/>
            <a:ext cx="8712968" cy="181588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ประมวลกฎหมายอาญา 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ลักษณะ </a:t>
            </a:r>
            <a:r>
              <a:rPr lang="en-US" sz="2800" b="1" dirty="0" smtClean="0">
                <a:solidFill>
                  <a:schemeClr val="bg1"/>
                </a:solidFill>
                <a:ea typeface="Tahoma" pitchFamily="34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ea typeface="Tahoma" pitchFamily="34" charset="0"/>
              </a:rPr>
              <a:t> </a:t>
            </a:r>
            <a:r>
              <a:rPr lang="th-TH" sz="2800" dirty="0" smtClean="0">
                <a:solidFill>
                  <a:schemeClr val="bg1"/>
                </a:solidFill>
                <a:ea typeface="Tahoma" pitchFamily="34" charset="0"/>
              </a:rPr>
              <a:t>ความผิดเกี่ยวกับการยุติธรรม</a:t>
            </a:r>
          </a:p>
          <a:p>
            <a:pPr>
              <a:spcBef>
                <a:spcPct val="50000"/>
              </a:spcBef>
            </a:pP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หมวด </a:t>
            </a:r>
            <a:r>
              <a:rPr lang="en-US" sz="2800" b="1" dirty="0" smtClean="0">
                <a:solidFill>
                  <a:schemeClr val="bg1"/>
                </a:solidFill>
                <a:ea typeface="Tahoma" pitchFamily="34" charset="0"/>
              </a:rPr>
              <a:t>2 </a:t>
            </a:r>
            <a:r>
              <a:rPr lang="th-TH" sz="2800" b="1" dirty="0" smtClean="0">
                <a:solidFill>
                  <a:schemeClr val="bg1"/>
                </a:solidFill>
                <a:ea typeface="Tahoma" pitchFamily="34" charset="0"/>
              </a:rPr>
              <a:t>ความผิดต่อตำแหน่งหน้าที่ในการยุติธรรม</a:t>
            </a:r>
            <a:endParaRPr lang="th-TH" sz="2800" b="1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79512" y="2870934"/>
            <a:ext cx="8640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177800" algn="l">
              <a:spcBef>
                <a:spcPct val="50000"/>
              </a:spcBef>
            </a:pPr>
            <a:r>
              <a:rPr lang="th-TH" sz="2400" dirty="0" smtClean="0">
                <a:ea typeface="Tahoma" pitchFamily="34" charset="0"/>
                <a:sym typeface="Wingdings" pitchFamily="2" charset="2"/>
              </a:rPr>
              <a:t>       มาตรา </a:t>
            </a:r>
            <a:r>
              <a:rPr lang="en-US" sz="2400" dirty="0" smtClean="0">
                <a:ea typeface="Tahoma" pitchFamily="34" charset="0"/>
                <a:sym typeface="Wingdings" pitchFamily="2" charset="2"/>
              </a:rPr>
              <a:t>152 </a:t>
            </a:r>
            <a:r>
              <a:rPr lang="th-TH" sz="2400" dirty="0" smtClean="0">
                <a:ea typeface="Tahoma" pitchFamily="34" charset="0"/>
                <a:sym typeface="Wingdings" pitchFamily="2" charset="2"/>
              </a:rPr>
              <a:t> ผู้ใดเป็นเจ้าพนักงาน มีหน้าที่จัดการหรือดูแลกิจการใด เข้ามีส่วนได้เสียเพื่อประโยชน์สำหรับตนเองหรือผู้อื่นอันเนื่องด้วยกิจการนั้น ต้องระวางโทษจำคุกตั้งแต่หนึ่งปีถึงสิบปี และปรับตั้งแต่สองพันบาทถึงสองหมื่นบาท</a:t>
            </a:r>
          </a:p>
          <a:p>
            <a:pPr marL="266700" indent="-177800" algn="l">
              <a:spcBef>
                <a:spcPct val="50000"/>
              </a:spcBef>
              <a:tabLst>
                <a:tab pos="723900" algn="l"/>
              </a:tabLst>
            </a:pPr>
            <a:r>
              <a:rPr lang="th-TH" sz="2400" b="1" dirty="0" smtClean="0">
                <a:ea typeface="Tahoma" pitchFamily="34" charset="0"/>
                <a:sym typeface="Wingdings" pitchFamily="2" charset="2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01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124744"/>
            <a:ext cx="8784976" cy="5544616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บันทึกสำนักงานคณะกรรมการกฤษฎีกา  เรื่องเสร็จที่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605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2545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เรื่องการเป็นผู้มีส่วนได้เสียของสมาชิกสภาเทศบาลในสัญญาที่เทศบาลเป็นคู่สัญญา (กรณีเทศบาลตำบลวังสะพุง) สรุปได้ว่า  การพิจารณาว่า สมาชิกผู้ใดมีส่วนได้เสียในสัญญาหรือไม่นั้น  นอกจากจะพิจารณาว่าในการปฏิบัติตามสัญญานั้น สมาชิกผู้นั้นได้ประโยชน์โดยตรงหรือไม่แล้ว ยังต้องพิจารณาว่าสมาชิกผู้นั้นมีความสัมพันธ์กับคู่สัญญา ในลักษณะที่จะส่งผลดีหรือผลเสียต่อตนเองในทางอ้อม อันจะได้ชื่อว่ามีส่วนได้เสียในทางอ้อมหรือไม่               ซึ่งความสัมพันธ์ที่มีอยู่นั้น อาจจะเป็น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- ความสัมพันธ์ในเชิงบริหาร โดยเป็นผู้จัดการ กรรมการผู้จัดการ ตัวแทนผู้บริหารหรือผู้มีอำนาจในการดำเนินงานในกิจการของบุคคลธรรมดาหรือของนิติบุคคลที่มีการกระทำกับเทศบาล หรือ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- ความสัมพันธ์ในเชิงทุน  โดยเป็นหุ้นส่วนในห้างหุ้นส่วน ผู้เป็นหุ้นส่วนในห้างหุ้นส่วนจำกัด หรือผู้ถือหุ้นในบริษัทจำกัดซึ่งสามารถครอบงำการจัดการบริษัทได้  หรือ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- ความสัมพันธ์ในระหว่างบุคคล  ซึ่งกฎหมายบัญญัติให้มีหน้าที่อุปการะเลี้ยงดูต่อกัน เช่น ความสัมพันธ์ระหว่างสามีภรรยาหรือความสัมพันธ์ระหว่างบิดามารดากับบุตร ตามประมวลกฎหมายแพ่งและพาณิชย์</a:t>
            </a:r>
          </a:p>
          <a:p>
            <a:pPr marL="88900" indent="-88900">
              <a:buFontTx/>
              <a:buNone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259632" y="44624"/>
            <a:ext cx="691276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หลักและแนวทางในการวินิจฉัยของคณะกรรมการกฤษฎีกา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28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36"/>
            <a:ext cx="8784976" cy="561662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      คำพิพากษาศาลปกครองสูงสุด คดีหมายเลขดำที่ อ.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527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2547        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คดีหมายเลขแดงที่ อ.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327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2550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สรุปได้ว่า นางสุดใจ  เค้าโคน  เมื่อครั้งดำรงตำแหน่งนายกเทศมนตรีตำบลสูงเม่น ได้ทำสัญญาซื้อขายนมกับบริษัท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โดยบริษัทดังกล่าวมีบุตรสาวของนายกเทศมนตรีตำบลสูงเม่น เป็นกรรมการผู้จัดการบริษัท ผวจ.แพร่ได้ดำเนินการสอบสวนและวินิจฉัยว่า นางสุดใจ  เค้าโคน เป็นผู้มีส่วนได้เสียในทางตรงหรือทางอ้อมในสัญญาที่เทศบาลตำบลสูงเม่นเป็นคู่สัญญากับบริษัท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เป็นการกระทำต้องห้ามตามมาตรา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18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ทวิ แห่ง พ.ร.บ.เทศบาล พ.ศ.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2496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และที่แก้ไขเพิ่มเติม  ซึ่งศาลปกครองสูงสุดเห็นว่า การที่กฎหมายบัญญัติว่านายกเทศมนตรีต้องไม่เป็นผู้มีส่วนได้เสียไม่ว่าโดยทางตรงหรือทางอ้อมในสัญญาที่เทศบาลเป็นคู่สัญญา หรือในกิจการที่กระทำให้แก่เทศบาลหรือที่เทศบาลจะกระทำนั้น กฎหมายมีเจตนารมณ์เพื่อห้ามมิให้เจ้าหน้าที่ของรัฐใช้ฐานะที่ตนเป็นเจ้าหน้าที่ของรัฐสร้างประโยชน์โดยเบียดบังหรือคุกคามผลประโยชน์ของส่วนรวมหรือประโยชน์ของรัฐ การพิจารณาว่าเป็นผู้มีส่วนได้เสียหรือไม่จำเป็นต้องพิจารณาจากข้อเท็จจริงและพฤติการณ์เป็นกรณีๆไป</a:t>
            </a:r>
          </a:p>
          <a:p>
            <a:pPr marL="88900" indent="-88900">
              <a:buFontTx/>
              <a:buNone/>
            </a:pP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1259632" y="98629"/>
            <a:ext cx="6912768" cy="95410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หลักและแนวทางในการวินิจฉัยของ       ศาลปกครองสูงสุด</a:t>
            </a:r>
            <a:endParaRPr lang="th-T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0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0312" y="764704"/>
            <a:ext cx="8814176" cy="557346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88900" indent="-88900">
              <a:buFontTx/>
              <a:buNone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 ดังนั้น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การทำสัญญาของเทศบาลตำบลสูงเม่นกับบริษัท ส.ซุปเปอร์มา</a:t>
            </a:r>
            <a:r>
              <a:rPr lang="th-TH" sz="2000" b="1" dirty="0" err="1" smtClean="0">
                <a:latin typeface="Tahoma" pitchFamily="34" charset="0"/>
                <a:cs typeface="Tahoma" pitchFamily="34" charset="0"/>
              </a:rPr>
              <a:t>เก็ต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จำกัด  ดังกล่าว  สืบเนื่องมาจากโครงการถ่ายโอนงบประมาณกิจกรรมจัดซื้อวัสดุการศึกษา อาหารกลางวัน และอาหารเสริม (นม) ปีงบประมาณ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2544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ี่ให้จัดซื้อนมพร้อมดื่มจากผู้ประกอบการแปรรูปนมที่มีสิทธิจำหน่ายนมพร้อมดื่มตามที่กรมปศุสัตว์กำหนดตามบัญชีรายชื่อผู้ประกอบการ รายละเอียดเงื่อนไขและราคากลางตามหนังสือกรมการปกครอง ลงวันที่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10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เมษายน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2544 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เมื่อไม่ปรากฏข้อเท็จจริงหรือพฤติการณ์ส่วนใดที่แสดงให้เห็นว่า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นายกเทศมนตรีตำบลสูงเม่นใช้โอกาสในฐานะที่ตนเป็นผู้ดำรงตำแหน่งสร้างประโยชน์แก่ตน โดยเบียดบังหรือคุกคามประโยชน์ส่วนรวมหรือประโยชน์ของรัฐอันมีลักษณะเป็นผู้กระทำการอันเป็นผู้มีส่วนได้เสียตามนัยมาตรา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18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ทวิ แห่ง พ.ร.บ.เทศบาล พ.ศ.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2496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และที่แก้ไขเพิ่มเติม   จึงถือไม่ได้ว่า</a:t>
            </a:r>
          </a:p>
          <a:p>
            <a:pPr marL="88900" indent="-88900">
              <a:buFontTx/>
              <a:buNone/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นางสุดใจ  เค้าโคน  กระทำตนเป็นผู้มีส่วนได้เสียไม่ว่าทางตรงหรือทางอ้อมในสัญญาที่เทศบาลตำบลสูงเม่นเป็นคู่สัญญาแต่อย่างใด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74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3850" y="188913"/>
            <a:ext cx="84963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2071" tIns="46036" rIns="92071" bIns="46036" anchor="ctr"/>
          <a:lstStyle/>
          <a:p>
            <a:pPr>
              <a:lnSpc>
                <a:spcPct val="70000"/>
              </a:lnSpc>
            </a:pPr>
            <a:r>
              <a:rPr lang="th-TH" sz="4000">
                <a:solidFill>
                  <a:schemeClr val="bg1"/>
                </a:solidFill>
              </a:rPr>
              <a:t>สรุปปรัชญาของเศรษฐกิจพอเพียง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4075" y="908050"/>
            <a:ext cx="4614863" cy="2746375"/>
            <a:chOff x="1365" y="528"/>
            <a:chExt cx="2907" cy="173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65" y="1405"/>
              <a:ext cx="1512" cy="775"/>
              <a:chOff x="1968" y="1469"/>
              <a:chExt cx="965" cy="708"/>
            </a:xfrm>
          </p:grpSpPr>
          <p:sp>
            <p:nvSpPr>
              <p:cNvPr id="58389" name="Oval 5"/>
              <p:cNvSpPr>
                <a:spLocks noChangeArrowheads="1"/>
              </p:cNvSpPr>
              <p:nvPr/>
            </p:nvSpPr>
            <p:spPr bwMode="auto">
              <a:xfrm>
                <a:off x="1968" y="1469"/>
                <a:ext cx="965" cy="708"/>
              </a:xfrm>
              <a:prstGeom prst="ellips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</p:spPr>
            <p:txBody>
              <a:bodyPr wrap="none" lIns="91436" tIns="45718" rIns="91436" bIns="45718" anchor="ctr"/>
              <a:lstStyle/>
              <a:p>
                <a:endParaRPr lang="en-US">
                  <a:solidFill>
                    <a:schemeClr val="bg2"/>
                  </a:solidFill>
                  <a:latin typeface="Angsana New" pitchFamily="18" charset="-34"/>
                  <a:cs typeface="Times New Roman" pitchFamily="18" charset="0"/>
                </a:endParaRPr>
              </a:p>
            </p:txBody>
          </p:sp>
          <p:sp>
            <p:nvSpPr>
              <p:cNvPr id="58390" name="Text Box 6"/>
              <p:cNvSpPr txBox="1">
                <a:spLocks noChangeArrowheads="1"/>
              </p:cNvSpPr>
              <p:nvPr/>
            </p:nvSpPr>
            <p:spPr bwMode="auto">
              <a:xfrm>
                <a:off x="2016" y="1628"/>
                <a:ext cx="806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r>
                  <a:rPr lang="th-TH" sz="4100">
                    <a:latin typeface="Angsana New" pitchFamily="18" charset="-34"/>
                    <a:cs typeface="JasmineUPC" pitchFamily="18" charset="-34"/>
                  </a:rPr>
                  <a:t>มีเหตุผล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768" y="1393"/>
              <a:ext cx="1504" cy="865"/>
              <a:chOff x="2768" y="1325"/>
              <a:chExt cx="1504" cy="865"/>
            </a:xfrm>
          </p:grpSpPr>
          <p:sp>
            <p:nvSpPr>
              <p:cNvPr id="58387" name="Oval 8"/>
              <p:cNvSpPr>
                <a:spLocks noChangeArrowheads="1"/>
              </p:cNvSpPr>
              <p:nvPr/>
            </p:nvSpPr>
            <p:spPr bwMode="auto">
              <a:xfrm>
                <a:off x="2768" y="1325"/>
                <a:ext cx="1504" cy="787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1436" tIns="45718" rIns="91436" bIns="45718" anchor="ctr"/>
              <a:lstStyle/>
              <a:p>
                <a:endParaRPr lang="en-US" sz="3200">
                  <a:solidFill>
                    <a:schemeClr val="bg2"/>
                  </a:solidFill>
                  <a:latin typeface="Angsana New" pitchFamily="18" charset="-34"/>
                  <a:cs typeface="Times New Roman" pitchFamily="18" charset="0"/>
                </a:endParaRPr>
              </a:p>
            </p:txBody>
          </p:sp>
          <p:sp>
            <p:nvSpPr>
              <p:cNvPr id="58388" name="Text Box 9"/>
              <p:cNvSpPr txBox="1">
                <a:spLocks noChangeArrowheads="1"/>
              </p:cNvSpPr>
              <p:nvPr/>
            </p:nvSpPr>
            <p:spPr bwMode="auto">
              <a:xfrm>
                <a:off x="2924" y="1498"/>
                <a:ext cx="1204" cy="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r>
                  <a:rPr lang="th-TH" sz="3300">
                    <a:latin typeface="Angsana New" pitchFamily="18" charset="-34"/>
                    <a:cs typeface="JasmineUPC" pitchFamily="18" charset="-34"/>
                  </a:rPr>
                  <a:t>มีภูมิคุ้มกัน</a:t>
                </a:r>
                <a:br>
                  <a:rPr lang="th-TH" sz="3300">
                    <a:latin typeface="Angsana New" pitchFamily="18" charset="-34"/>
                    <a:cs typeface="JasmineUPC" pitchFamily="18" charset="-34"/>
                  </a:rPr>
                </a:br>
                <a:r>
                  <a:rPr lang="th-TH" sz="3300">
                    <a:latin typeface="Angsana New" pitchFamily="18" charset="-34"/>
                    <a:cs typeface="JasmineUPC" pitchFamily="18" charset="-34"/>
                  </a:rPr>
                  <a:t>ในตัวที่ดี</a:t>
                </a:r>
              </a:p>
            </p:txBody>
          </p:sp>
        </p:grpSp>
        <p:sp>
          <p:nvSpPr>
            <p:cNvPr id="58383" name="Text Box 10"/>
            <p:cNvSpPr txBox="1">
              <a:spLocks noChangeArrowheads="1"/>
            </p:cNvSpPr>
            <p:nvPr/>
          </p:nvSpPr>
          <p:spPr bwMode="auto">
            <a:xfrm>
              <a:off x="2180" y="528"/>
              <a:ext cx="1275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6" tIns="45718" rIns="91436" bIns="45718">
              <a:spAutoFit/>
            </a:bodyPr>
            <a:lstStyle/>
            <a:p>
              <a:r>
                <a:rPr lang="th-TH" sz="2400">
                  <a:solidFill>
                    <a:schemeClr val="bg1"/>
                  </a:solidFill>
                  <a:latin typeface="Browallia New" pitchFamily="34" charset="-34"/>
                </a:rPr>
                <a:t>ทางสายกลาง</a:t>
              </a:r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126" y="932"/>
              <a:ext cx="1414" cy="738"/>
              <a:chOff x="2126" y="864"/>
              <a:chExt cx="1414" cy="738"/>
            </a:xfrm>
          </p:grpSpPr>
          <p:sp>
            <p:nvSpPr>
              <p:cNvPr id="58385" name="Text Box 12"/>
              <p:cNvSpPr txBox="1">
                <a:spLocks noChangeArrowheads="1"/>
              </p:cNvSpPr>
              <p:nvPr/>
            </p:nvSpPr>
            <p:spPr bwMode="auto">
              <a:xfrm>
                <a:off x="2201" y="998"/>
                <a:ext cx="1278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r>
                  <a:rPr lang="th-TH" sz="3500">
                    <a:latin typeface="Angsana New" pitchFamily="18" charset="-34"/>
                    <a:cs typeface="JasmineUPC" pitchFamily="18" charset="-34"/>
                  </a:rPr>
                  <a:t>พอประมาณ</a:t>
                </a:r>
              </a:p>
            </p:txBody>
          </p:sp>
          <p:sp>
            <p:nvSpPr>
              <p:cNvPr id="58386" name="Oval 13"/>
              <p:cNvSpPr>
                <a:spLocks noChangeArrowheads="1"/>
              </p:cNvSpPr>
              <p:nvPr/>
            </p:nvSpPr>
            <p:spPr bwMode="auto">
              <a:xfrm>
                <a:off x="2126" y="864"/>
                <a:ext cx="1414" cy="738"/>
              </a:xfrm>
              <a:prstGeom prst="ellips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lIns="91436" tIns="45718" rIns="91436" bIns="45718" anchor="ctr"/>
              <a:lstStyle/>
              <a:p>
                <a:endParaRPr lang="en-US" sz="3200">
                  <a:solidFill>
                    <a:schemeClr val="bg2"/>
                  </a:solidFill>
                  <a:latin typeface="Angsana New" pitchFamily="18" charset="-34"/>
                  <a:cs typeface="Times New Roman" pitchFamily="18" charset="0"/>
                </a:endParaRPr>
              </a:p>
            </p:txBody>
          </p:sp>
        </p:grpSp>
      </p:grpSp>
      <p:sp>
        <p:nvSpPr>
          <p:cNvPr id="58372" name="Text Box 14"/>
          <p:cNvSpPr txBox="1">
            <a:spLocks noChangeArrowheads="1"/>
          </p:cNvSpPr>
          <p:nvPr/>
        </p:nvSpPr>
        <p:spPr bwMode="auto">
          <a:xfrm>
            <a:off x="684213" y="3717925"/>
            <a:ext cx="3048000" cy="912813"/>
          </a:xfrm>
          <a:prstGeom prst="rect">
            <a:avLst/>
          </a:prstGeom>
          <a:solidFill>
            <a:srgbClr val="0000FF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th-TH">
                <a:solidFill>
                  <a:schemeClr val="bg1"/>
                </a:solidFill>
                <a:cs typeface="JasmineUPC" pitchFamily="18" charset="-34"/>
              </a:rPr>
              <a:t>เงื่อนไขความรู้ </a:t>
            </a:r>
            <a:br>
              <a:rPr lang="th-TH">
                <a:solidFill>
                  <a:schemeClr val="bg1"/>
                </a:solidFill>
                <a:cs typeface="JasmineUPC" pitchFamily="18" charset="-34"/>
              </a:rPr>
            </a:br>
            <a:r>
              <a:rPr lang="th-TH" sz="2400">
                <a:solidFill>
                  <a:schemeClr val="bg1"/>
                </a:solidFill>
                <a:cs typeface="JasmineUPC" pitchFamily="18" charset="-34"/>
              </a:rPr>
              <a:t>(รอบรู้ รอบคอบ ระมัดระวัง)</a:t>
            </a:r>
            <a:r>
              <a:rPr lang="th-TH" sz="240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47813" y="5300663"/>
            <a:ext cx="6096000" cy="1462087"/>
            <a:chOff x="576" y="3168"/>
            <a:chExt cx="2544" cy="983"/>
          </a:xfrm>
        </p:grpSpPr>
        <p:sp>
          <p:nvSpPr>
            <p:cNvPr id="58379" name="Text Box 16"/>
            <p:cNvSpPr txBox="1">
              <a:spLocks noChangeArrowheads="1"/>
            </p:cNvSpPr>
            <p:nvPr/>
          </p:nvSpPr>
          <p:spPr bwMode="auto">
            <a:xfrm>
              <a:off x="576" y="3600"/>
              <a:ext cx="2544" cy="551"/>
            </a:xfrm>
            <a:prstGeom prst="rect">
              <a:avLst/>
            </a:prstGeom>
            <a:solidFill>
              <a:srgbClr val="CCECFF"/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4400">
                  <a:cs typeface="JasmineUPC" pitchFamily="18" charset="-34"/>
                </a:rPr>
                <a:t>สมดุล/มั่นคง/ยั่งยืน</a:t>
              </a:r>
            </a:p>
          </p:txBody>
        </p:sp>
        <p:sp>
          <p:nvSpPr>
            <p:cNvPr id="58380" name="Text Box 17"/>
            <p:cNvSpPr txBox="1">
              <a:spLocks noChangeArrowheads="1"/>
            </p:cNvSpPr>
            <p:nvPr/>
          </p:nvSpPr>
          <p:spPr bwMode="auto">
            <a:xfrm>
              <a:off x="576" y="3168"/>
              <a:ext cx="2544" cy="470"/>
            </a:xfrm>
            <a:prstGeom prst="rect">
              <a:avLst/>
            </a:prstGeom>
            <a:solidFill>
              <a:srgbClr val="CCECFF"/>
            </a:solidFill>
            <a:ln w="57150" cmpd="thickThin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>
                  <a:cs typeface="JasmineUPC" pitchFamily="18" charset="-34"/>
                </a:rPr>
                <a:t>ชีวิต/เศรษฐกิจ/สังคม/สิ่งแวดล้อม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276600" y="4724400"/>
            <a:ext cx="2590800" cy="655638"/>
            <a:chOff x="2208" y="2448"/>
            <a:chExt cx="1104" cy="980"/>
          </a:xfrm>
        </p:grpSpPr>
        <p:sp>
          <p:nvSpPr>
            <p:cNvPr id="58377" name="AutoShape 19"/>
            <p:cNvSpPr>
              <a:spLocks noChangeArrowheads="1"/>
            </p:cNvSpPr>
            <p:nvPr/>
          </p:nvSpPr>
          <p:spPr bwMode="auto">
            <a:xfrm>
              <a:off x="2208" y="2448"/>
              <a:ext cx="1104" cy="76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FFCC">
                <a:alpha val="3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58378" name="Text Box 20"/>
            <p:cNvSpPr txBox="1">
              <a:spLocks noChangeArrowheads="1"/>
            </p:cNvSpPr>
            <p:nvPr/>
          </p:nvSpPr>
          <p:spPr bwMode="auto">
            <a:xfrm>
              <a:off x="2496" y="2562"/>
              <a:ext cx="480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>
                  <a:cs typeface="JasmineUPC" pitchFamily="18" charset="-34"/>
                </a:rPr>
                <a:t>นำไปสู่</a:t>
              </a:r>
            </a:p>
          </p:txBody>
        </p:sp>
      </p:grpSp>
      <p:sp>
        <p:nvSpPr>
          <p:cNvPr id="58375" name="Rectangle 21"/>
          <p:cNvSpPr>
            <a:spLocks noChangeArrowheads="1"/>
          </p:cNvSpPr>
          <p:nvPr/>
        </p:nvSpPr>
        <p:spPr bwMode="auto">
          <a:xfrm>
            <a:off x="468313" y="836613"/>
            <a:ext cx="8269287" cy="3810000"/>
          </a:xfrm>
          <a:prstGeom prst="rect">
            <a:avLst/>
          </a:prstGeom>
          <a:noFill/>
          <a:ln w="57150" cmpd="thickThin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Angsana New" pitchFamily="18" charset="-34"/>
            </a:endParaRPr>
          </a:p>
        </p:txBody>
      </p:sp>
      <p:sp>
        <p:nvSpPr>
          <p:cNvPr id="58376" name="Text Box 22"/>
          <p:cNvSpPr txBox="1">
            <a:spLocks noChangeArrowheads="1"/>
          </p:cNvSpPr>
          <p:nvPr/>
        </p:nvSpPr>
        <p:spPr bwMode="auto">
          <a:xfrm>
            <a:off x="3851275" y="3716338"/>
            <a:ext cx="4862513" cy="928687"/>
          </a:xfrm>
          <a:prstGeom prst="rect">
            <a:avLst/>
          </a:prstGeom>
          <a:solidFill>
            <a:srgbClr val="0000FF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th-TH">
                <a:solidFill>
                  <a:srgbClr val="FFFFFF"/>
                </a:solidFill>
                <a:cs typeface="JasmineUPC" pitchFamily="18" charset="-34"/>
              </a:rPr>
              <a:t>เงื่อนไขคุณธรรม</a:t>
            </a:r>
            <a:br>
              <a:rPr lang="th-TH">
                <a:solidFill>
                  <a:srgbClr val="FFFFFF"/>
                </a:solidFill>
                <a:cs typeface="JasmineUPC" pitchFamily="18" charset="-34"/>
              </a:rPr>
            </a:br>
            <a:r>
              <a:rPr lang="th-TH" sz="2400">
                <a:solidFill>
                  <a:srgbClr val="FFFFFF"/>
                </a:solidFill>
                <a:cs typeface="JasmineUPC" pitchFamily="18" charset="-34"/>
              </a:rPr>
              <a:t>(</a:t>
            </a:r>
            <a:r>
              <a:rPr lang="th-TH" sz="2500">
                <a:solidFill>
                  <a:srgbClr val="FFFFFF"/>
                </a:solidFill>
                <a:cs typeface="JasmineUPC" pitchFamily="18" charset="-34"/>
              </a:rPr>
              <a:t>ซื่อสัตย์สุจริต สติปัญญา ขยันอดทน แบ่งปัน)</a:t>
            </a:r>
            <a:endParaRPr lang="th-TH" sz="25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95288" y="1484313"/>
            <a:ext cx="2520950" cy="314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dirty="0">
                <a:solidFill>
                  <a:schemeClr val="bg1"/>
                </a:solidFill>
              </a:rPr>
              <a:t>หลักการพื้นฐาน </a:t>
            </a:r>
            <a:r>
              <a:rPr lang="th-TH" sz="4000" dirty="0" err="1">
                <a:solidFill>
                  <a:schemeClr val="bg1"/>
                </a:solidFill>
              </a:rPr>
              <a:t>ธรร</a:t>
            </a:r>
            <a:r>
              <a:rPr lang="th-TH" sz="4000" dirty="0">
                <a:solidFill>
                  <a:schemeClr val="bg1"/>
                </a:solidFill>
              </a:rPr>
              <a:t>มา     </a:t>
            </a:r>
            <a:r>
              <a:rPr lang="th-TH" sz="4000" dirty="0" err="1">
                <a:solidFill>
                  <a:schemeClr val="bg1"/>
                </a:solidFill>
              </a:rPr>
              <a:t>ภิ</a:t>
            </a:r>
            <a:r>
              <a:rPr lang="th-TH" sz="4000" dirty="0">
                <a:solidFill>
                  <a:schemeClr val="bg1"/>
                </a:solidFill>
              </a:rPr>
              <a:t>บาล       </a:t>
            </a:r>
            <a:r>
              <a:rPr lang="en-US" sz="4000" dirty="0">
                <a:solidFill>
                  <a:schemeClr val="bg1"/>
                </a:solidFill>
              </a:rPr>
              <a:t>6 </a:t>
            </a:r>
            <a:r>
              <a:rPr lang="th-TH" sz="4000" dirty="0">
                <a:solidFill>
                  <a:schemeClr val="bg1"/>
                </a:solidFill>
              </a:rPr>
              <a:t>ประการ</a:t>
            </a:r>
          </a:p>
        </p:txBody>
      </p:sp>
      <p:sp>
        <p:nvSpPr>
          <p:cNvPr id="20070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752975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</a:t>
            </a:r>
            <a:r>
              <a:rPr lang="en-US">
                <a:solidFill>
                  <a:schemeClr val="tx2"/>
                </a:solidFill>
              </a:rPr>
              <a:t>1. </a:t>
            </a:r>
            <a:r>
              <a:rPr lang="th-TH">
                <a:solidFill>
                  <a:schemeClr val="tx2"/>
                </a:solidFill>
              </a:rPr>
              <a:t>หลักนิติธรรม</a:t>
            </a:r>
          </a:p>
        </p:txBody>
      </p:sp>
      <p:sp>
        <p:nvSpPr>
          <p:cNvPr id="200708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0200" y="1341438"/>
            <a:ext cx="475297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2. </a:t>
            </a:r>
            <a:r>
              <a:rPr lang="th-TH">
                <a:solidFill>
                  <a:schemeClr val="tx2"/>
                </a:solidFill>
              </a:rPr>
              <a:t>หลักคุณธรรม</a:t>
            </a:r>
          </a:p>
        </p:txBody>
      </p:sp>
      <p:sp>
        <p:nvSpPr>
          <p:cNvPr id="200709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0200" y="2420938"/>
            <a:ext cx="4752975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3. </a:t>
            </a:r>
            <a:r>
              <a:rPr lang="th-TH">
                <a:solidFill>
                  <a:schemeClr val="tx2"/>
                </a:solidFill>
              </a:rPr>
              <a:t>หลักความโปร่งใส</a:t>
            </a:r>
          </a:p>
        </p:txBody>
      </p:sp>
      <p:sp>
        <p:nvSpPr>
          <p:cNvPr id="20071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0200" y="3357563"/>
            <a:ext cx="475297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4. </a:t>
            </a:r>
            <a:r>
              <a:rPr lang="th-TH" dirty="0">
                <a:solidFill>
                  <a:schemeClr val="tx2"/>
                </a:solidFill>
              </a:rPr>
              <a:t>หลักการ</a:t>
            </a:r>
            <a:r>
              <a:rPr lang="th-TH" dirty="0" smtClean="0">
                <a:solidFill>
                  <a:schemeClr val="tx2"/>
                </a:solidFill>
              </a:rPr>
              <a:t>มีส่วนร่วม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200711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67175" y="4292600"/>
            <a:ext cx="4968875" cy="5794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5. </a:t>
            </a:r>
            <a:r>
              <a:rPr lang="th-TH" sz="3200" dirty="0">
                <a:solidFill>
                  <a:schemeClr val="tx2"/>
                </a:solidFill>
              </a:rPr>
              <a:t>หลักความรับผิดชอบ</a:t>
            </a:r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V="1">
            <a:off x="2916238" y="981075"/>
            <a:ext cx="1150937" cy="2087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 flipV="1">
            <a:off x="2916238" y="2060575"/>
            <a:ext cx="1152525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V="1">
            <a:off x="2916238" y="2997200"/>
            <a:ext cx="1222375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2987675" y="3068638"/>
            <a:ext cx="10795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2916238" y="3068638"/>
            <a:ext cx="107950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2916238" y="3141663"/>
            <a:ext cx="1150937" cy="2303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40200" y="5229225"/>
            <a:ext cx="4752975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6. </a:t>
            </a:r>
            <a:r>
              <a:rPr lang="th-TH">
                <a:solidFill>
                  <a:schemeClr val="tx2"/>
                </a:solidFill>
              </a:rPr>
              <a:t>หลักความคุ้มค่า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8" grpId="0" animBg="1"/>
      <p:bldP spid="200709" grpId="0" animBg="1"/>
      <p:bldP spid="200710" grpId="0" animBg="1"/>
      <p:bldP spid="200711" grpId="0" animBg="1"/>
      <p:bldP spid="200712" grpId="0" animBg="1"/>
      <p:bldP spid="200713" grpId="0" animBg="1"/>
      <p:bldP spid="200714" grpId="0" animBg="1"/>
      <p:bldP spid="200715" grpId="0" animBg="1"/>
      <p:bldP spid="200716" grpId="0" animBg="1"/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69824" y="546085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1000100" y="422956"/>
            <a:ext cx="7964388" cy="1077218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3200" dirty="0" smtClean="0">
                <a:solidFill>
                  <a:srgbClr val="FFFFFF"/>
                </a:solidFill>
              </a:rPr>
              <a:t>บทบาท</a:t>
            </a:r>
            <a:r>
              <a:rPr lang="th-TH" sz="3200" dirty="0" smtClean="0">
                <a:solidFill>
                  <a:srgbClr val="FFFFFF"/>
                </a:solidFill>
              </a:rPr>
              <a:t>ของ</a:t>
            </a:r>
            <a:r>
              <a:rPr lang="th-TH" sz="3200" dirty="0" smtClean="0">
                <a:solidFill>
                  <a:schemeClr val="bg1"/>
                </a:solidFill>
              </a:rPr>
              <a:t>นักเรียน/นักศึกษา</a:t>
            </a:r>
            <a:r>
              <a:rPr lang="th-TH" sz="3200" dirty="0" smtClean="0">
                <a:solidFill>
                  <a:srgbClr val="FFFFFF"/>
                </a:solidFill>
              </a:rPr>
              <a:t>กับ</a:t>
            </a:r>
            <a:r>
              <a:rPr lang="th-TH" sz="3200" dirty="0" smtClean="0">
                <a:solidFill>
                  <a:srgbClr val="FFFFFF"/>
                </a:solidFill>
              </a:rPr>
              <a:t>การ</a:t>
            </a:r>
            <a:r>
              <a:rPr lang="th-TH" sz="3200" dirty="0" smtClean="0">
                <a:solidFill>
                  <a:srgbClr val="FFFFFF"/>
                </a:solidFill>
              </a:rPr>
              <a:t>ป้องกันและ</a:t>
            </a:r>
            <a:r>
              <a:rPr lang="th-TH" sz="3200" dirty="0" smtClean="0">
                <a:solidFill>
                  <a:srgbClr val="FFFFFF"/>
                </a:solidFill>
              </a:rPr>
              <a:t>ปราบปรามการทุจริตในภาครัฐ</a:t>
            </a:r>
            <a:endParaRPr lang="th-TH" sz="3200" dirty="0">
              <a:solidFill>
                <a:srgbClr val="FFFFFF"/>
              </a:solidFill>
            </a:endParaRPr>
          </a:p>
        </p:txBody>
      </p:sp>
      <p:sp>
        <p:nvSpPr>
          <p:cNvPr id="1286151" name="Text Box 7"/>
          <p:cNvSpPr txBox="1">
            <a:spLocks noChangeArrowheads="1"/>
          </p:cNvSpPr>
          <p:nvPr/>
        </p:nvSpPr>
        <p:spPr bwMode="auto">
          <a:xfrm>
            <a:off x="323528" y="2000240"/>
            <a:ext cx="8640960" cy="107721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</a:t>
            </a:r>
            <a:r>
              <a:rPr lang="th-TH" sz="3200" dirty="0" smtClean="0"/>
              <a:t>๑. </a:t>
            </a:r>
            <a:r>
              <a:rPr lang="th-TH" sz="3200" dirty="0" smtClean="0"/>
              <a:t>ช่วย</a:t>
            </a:r>
            <a:r>
              <a:rPr lang="th-TH" sz="3200" dirty="0" smtClean="0"/>
              <a:t>กันสร้างค่านิยมเรื่องความซื่อสัตย์สุจริตและการรังเกียจการกระทำทุจริต</a:t>
            </a:r>
            <a:endParaRPr lang="th-TH" sz="32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3429000"/>
            <a:ext cx="8640960" cy="2062103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</a:t>
            </a:r>
            <a:r>
              <a:rPr lang="th-TH" sz="3200" dirty="0" smtClean="0"/>
              <a:t>๒. </a:t>
            </a:r>
            <a:r>
              <a:rPr lang="th-TH" sz="3200" dirty="0" smtClean="0"/>
              <a:t>ช่วยกันเฝ้าระวัง ติดตาม การอนุมัติโครงการจัดซื้อจัดจ้างของหน่วยงานภาครัฐ และแจ้งข้อมูล/เบาะแส หรือร้องเรียนกล่าวหาการทุจริต ไปยังหน่วยงานที่รับผิดชอบ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nimBg="1"/>
      <p:bldP spid="1286151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357158" y="214290"/>
            <a:ext cx="8607330" cy="1569660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sz="3200" dirty="0" smtClean="0">
                <a:solidFill>
                  <a:schemeClr val="bg1"/>
                </a:solidFill>
              </a:rPr>
              <a:t>บทบาท</a:t>
            </a:r>
            <a:r>
              <a:rPr lang="th-TH" sz="3200" dirty="0" smtClean="0">
                <a:solidFill>
                  <a:schemeClr val="bg1"/>
                </a:solidFill>
              </a:rPr>
              <a:t>ของ</a:t>
            </a:r>
            <a:r>
              <a:rPr lang="th-TH" sz="3200" dirty="0" smtClean="0">
                <a:solidFill>
                  <a:schemeClr val="bg1"/>
                </a:solidFill>
              </a:rPr>
              <a:t>ผู้นำชุมชนฯ (ราษฎร/ข้าราชการ</a:t>
            </a:r>
            <a:r>
              <a:rPr lang="th-TH" sz="3200" dirty="0" smtClean="0">
                <a:solidFill>
                  <a:schemeClr val="bg1"/>
                </a:solidFill>
              </a:rPr>
              <a:t>/คณะ</a:t>
            </a:r>
            <a:r>
              <a:rPr lang="th-TH" sz="3200" dirty="0" smtClean="0">
                <a:solidFill>
                  <a:schemeClr val="bg1"/>
                </a:solidFill>
              </a:rPr>
              <a:t>กรรมการฯ </a:t>
            </a:r>
            <a:r>
              <a:rPr lang="th-TH" sz="3200" dirty="0" err="1" smtClean="0">
                <a:solidFill>
                  <a:schemeClr val="bg1"/>
                </a:solidFill>
              </a:rPr>
              <a:t>สพ</a:t>
            </a:r>
            <a:r>
              <a:rPr lang="th-TH" sz="3200" dirty="0" smtClean="0">
                <a:solidFill>
                  <a:schemeClr val="bg1"/>
                </a:solidFill>
              </a:rPr>
              <a:t>ม.๑</a:t>
            </a:r>
            <a:r>
              <a:rPr lang="th-TH" sz="3200" dirty="0" smtClean="0">
                <a:solidFill>
                  <a:schemeClr val="bg1"/>
                </a:solidFill>
              </a:rPr>
              <a:t>)</a:t>
            </a:r>
            <a:r>
              <a:rPr lang="th-TH" sz="3200" dirty="0" smtClean="0">
                <a:solidFill>
                  <a:schemeClr val="bg1"/>
                </a:solidFill>
              </a:rPr>
              <a:t>กับ</a:t>
            </a:r>
            <a:r>
              <a:rPr lang="th-TH" sz="3200" dirty="0" smtClean="0">
                <a:solidFill>
                  <a:schemeClr val="bg1"/>
                </a:solidFill>
              </a:rPr>
              <a:t>การป้องกัน </a:t>
            </a:r>
            <a:r>
              <a:rPr lang="th-TH" sz="3200" dirty="0" smtClean="0">
                <a:solidFill>
                  <a:schemeClr val="bg1"/>
                </a:solidFill>
              </a:rPr>
              <a:t>และ</a:t>
            </a:r>
            <a:r>
              <a:rPr lang="th-TH" sz="3200" dirty="0" smtClean="0">
                <a:solidFill>
                  <a:schemeClr val="bg1"/>
                </a:solidFill>
              </a:rPr>
              <a:t>ปราบปรามการทุจริตในภาครัฐ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1286151" name="Text Box 7"/>
          <p:cNvSpPr txBox="1">
            <a:spLocks noChangeArrowheads="1"/>
          </p:cNvSpPr>
          <p:nvPr/>
        </p:nvSpPr>
        <p:spPr bwMode="auto">
          <a:xfrm>
            <a:off x="357158" y="2071678"/>
            <a:ext cx="8607330" cy="2062103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</a:t>
            </a:r>
            <a:r>
              <a:rPr lang="th-TH" sz="3200" dirty="0" smtClean="0"/>
              <a:t>๑. </a:t>
            </a:r>
            <a:r>
              <a:rPr lang="th-TH" sz="3200" dirty="0" smtClean="0"/>
              <a:t>ช่วย</a:t>
            </a:r>
            <a:r>
              <a:rPr lang="th-TH" sz="3200" dirty="0" smtClean="0"/>
              <a:t>กันปลูกฝังค่านิยมเรื่องความซื่อสัตย์สุจริตให้แก่บุตรหลานตั้งแต่เล็ก และปลุก/ปลูกจิตสำนึกในเรื่องการรังเกียจการทุจริตและให้มีทัศนคติรับผิดชอบสังคมต่ออย่างต่อเนื่อง</a:t>
            </a:r>
            <a:endParaRPr lang="th-TH" sz="32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4357694"/>
            <a:ext cx="8640960" cy="2062103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2400" dirty="0" smtClean="0"/>
              <a:t> </a:t>
            </a:r>
            <a:r>
              <a:rPr lang="th-TH" sz="3200" dirty="0" smtClean="0"/>
              <a:t>๒. </a:t>
            </a:r>
            <a:r>
              <a:rPr lang="th-TH" sz="3200" dirty="0" smtClean="0"/>
              <a:t>ช่วยกันเฝ้าระวัง ติดตาม การอนุมัติโครงการจัดซื้อจัดจ้างของหน่วยงานภาครัฐ และแจ้งข้อมูล/เบาะแส หรือร้องเรียนกล่าวหาการทุจริต ไปยังหน่วยงานที่รับผิดชอบ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animBg="1"/>
      <p:bldP spid="128615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9713" y="1844938"/>
            <a:ext cx="2462199" cy="236988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th-TH" sz="800" b="0" dirty="0">
              <a:solidFill>
                <a:srgbClr val="CC3300"/>
              </a:solidFill>
              <a:cs typeface="EucrosiaUPC" pitchFamily="18" charset="-34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th-TH" sz="2800" dirty="0" smtClean="0">
                <a:solidFill>
                  <a:schemeClr val="bg1"/>
                </a:solidFill>
              </a:rPr>
              <a:t>สถานการณ์    </a:t>
            </a:r>
            <a:r>
              <a:rPr lang="th-TH" sz="2800" dirty="0">
                <a:solidFill>
                  <a:schemeClr val="bg1"/>
                </a:solidFill>
              </a:rPr>
              <a:t>การ</a:t>
            </a:r>
            <a:r>
              <a:rPr lang="th-TH" sz="2800" dirty="0" smtClean="0">
                <a:solidFill>
                  <a:schemeClr val="bg1"/>
                </a:solidFill>
              </a:rPr>
              <a:t>ทุจริต         ในปัจจุบัน</a:t>
            </a:r>
          </a:p>
          <a:p>
            <a:pPr algn="l" eaLnBrk="1" hangingPunct="1">
              <a:spcBef>
                <a:spcPct val="50000"/>
              </a:spcBef>
            </a:pP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9558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38675" y="2000240"/>
            <a:ext cx="4253805" cy="138499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/>
              <a:t>ผลสำรวจทัศนคติของคนไทยเกี่ยวกับเรื่อง</a:t>
            </a:r>
            <a:r>
              <a:rPr lang="th-TH" sz="2800" dirty="0" smtClean="0"/>
              <a:t>การทุจริต</a:t>
            </a:r>
            <a:endParaRPr lang="th-TH" sz="2800" dirty="0"/>
          </a:p>
        </p:txBody>
      </p:sp>
      <p:sp>
        <p:nvSpPr>
          <p:cNvPr id="19558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3714752"/>
            <a:ext cx="4249042" cy="2677656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/>
              <a:t>ผลการสำรวจดัชนีชี้วัดภาพลักษณ์การทุจริตขององค์กรความโปร่งใสสากลนานาชาติ ปรากฏว่า </a:t>
            </a:r>
            <a:r>
              <a:rPr lang="en-US" sz="2800" dirty="0" smtClean="0"/>
              <a:t>CPI</a:t>
            </a:r>
            <a:r>
              <a:rPr lang="th-TH" sz="2800" dirty="0" smtClean="0"/>
              <a:t> ของไทย ยังอยู่ในกลุ่มประเทศที่มีการทุจริตสูง </a:t>
            </a:r>
            <a:endParaRPr lang="th-TH" sz="2800" dirty="0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2699793" y="2714619"/>
            <a:ext cx="1872208" cy="21032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2699793" y="2924944"/>
            <a:ext cx="1943645" cy="1504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5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56708" y="987966"/>
            <a:ext cx="430778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h-TH" sz="2800" dirty="0" smtClean="0"/>
              <a:t>(</a:t>
            </a:r>
            <a:r>
              <a:rPr lang="en-US" sz="2800" dirty="0" smtClean="0"/>
              <a:t>VCD</a:t>
            </a:r>
            <a:r>
              <a:rPr lang="th-TH" sz="2800" dirty="0" smtClean="0"/>
              <a:t>)</a:t>
            </a:r>
            <a:endParaRPr lang="th-TH" sz="2800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675826" y="1226049"/>
            <a:ext cx="1889532" cy="172232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826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/>
      <p:bldP spid="195587" grpId="0" animBg="1"/>
      <p:bldP spid="195588" grpId="0" animBg="1"/>
      <p:bldP spid="195595" grpId="0" animBg="1"/>
      <p:bldP spid="195596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596" y="260648"/>
            <a:ext cx="8001056" cy="1008112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วิธีตรวจสอบการกระทำของเจ้าหน้าที่ของรัฐที่พบและสงสัยว่าจะเป็นการกระทำทุจริต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ภาครัฐหรือไม่</a:t>
            </a:r>
            <a:endParaRPr lang="th-TH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2483768" y="1578000"/>
            <a:ext cx="3168352" cy="2880320"/>
          </a:xfrm>
          <a:prstGeom prst="ellipse">
            <a:avLst/>
          </a:prstGeom>
          <a:solidFill>
            <a:srgbClr val="0000FF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ต้องเป็นการกระทำของเจ้าหน้าที่ของรัฐและอยู่ในอำนาจของคณะกรรมการ ป.ป.ท.</a:t>
            </a:r>
          </a:p>
          <a:p>
            <a:pPr algn="l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3644404" y="3556124"/>
            <a:ext cx="3168352" cy="2880320"/>
          </a:xfrm>
          <a:prstGeom prst="ellipse">
            <a:avLst/>
          </a:prstGeom>
          <a:solidFill>
            <a:srgbClr val="0000FF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เจ้าหน้าที่ของรัฐ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ต้องมีอำนาจ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หน้าที่เกี่ยวข้อง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กับเรื่องที่ถูก</a:t>
            </a:r>
          </a:p>
          <a:p>
            <a:pPr algn="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ร้องเรียน/กล่าวหา</a:t>
            </a:r>
          </a:p>
          <a:p>
            <a:pPr algn="r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1225724" y="3568824"/>
            <a:ext cx="3168352" cy="2880320"/>
          </a:xfrm>
          <a:prstGeom prst="ellipse">
            <a:avLst/>
          </a:prstGeom>
          <a:solidFill>
            <a:srgbClr val="0000FF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เจ้าหน้าที่ของรัฐ</a:t>
            </a:r>
          </a:p>
          <a:p>
            <a:pPr algn="l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ต้องมีพฤติการณ์ทุจริตต่อหน้าที่ </a:t>
            </a:r>
          </a:p>
          <a:p>
            <a:pPr algn="l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หรือประพฤติมิชอบ     ในภาครัฐ</a:t>
            </a:r>
          </a:p>
          <a:p>
            <a:pPr algn="l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20" name="สามเหลี่ยมหน้าจั่ว 19">
            <a:hlinkClick r:id="" action="ppaction://noaction"/>
          </p:cNvPr>
          <p:cNvSpPr/>
          <p:nvPr/>
        </p:nvSpPr>
        <p:spPr>
          <a:xfrm>
            <a:off x="3733304" y="4005064"/>
            <a:ext cx="576064" cy="5040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1520" y="811312"/>
            <a:ext cx="8752012" cy="1569660"/>
          </a:xfrm>
          <a:prstGeom prst="rect">
            <a:avLst/>
          </a:prstGeom>
          <a:solidFill>
            <a:srgbClr val="0000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th-TH" sz="3200" dirty="0" smtClean="0">
                <a:solidFill>
                  <a:srgbClr val="FFFFFF"/>
                </a:solidFill>
              </a:rPr>
              <a:t>มีมาตรการ</a:t>
            </a:r>
            <a:r>
              <a:rPr lang="th-TH" sz="3200" dirty="0">
                <a:solidFill>
                  <a:srgbClr val="FFFFFF"/>
                </a:solidFill>
              </a:rPr>
              <a:t>คุ้มครองและให้สิทธิประโยชน์แก่   </a:t>
            </a:r>
            <a:r>
              <a:rPr lang="th-TH" sz="3200" dirty="0" smtClean="0">
                <a:solidFill>
                  <a:srgbClr val="FFFFFF"/>
                </a:solidFill>
              </a:rPr>
              <a:t>     </a:t>
            </a:r>
            <a:r>
              <a:rPr lang="th-TH" sz="3200" dirty="0">
                <a:solidFill>
                  <a:srgbClr val="FFFFFF"/>
                </a:solidFill>
              </a:rPr>
              <a:t>ผู้ร้องเรียน/กล่าวหา หรือผู้แจ้งข้อมูล/เบาะแสการทุจริต</a:t>
            </a:r>
            <a:r>
              <a:rPr lang="th-TH" sz="3200" dirty="0" smtClean="0">
                <a:solidFill>
                  <a:srgbClr val="FFFFFF"/>
                </a:solidFill>
              </a:rPr>
              <a:t>ภาครัฐในภาครัฐ</a:t>
            </a:r>
            <a:endParaRPr lang="th-TH" sz="3200" dirty="0">
              <a:solidFill>
                <a:srgbClr val="FFFFFF"/>
              </a:solidFill>
            </a:endParaRPr>
          </a:p>
        </p:txBody>
      </p:sp>
      <p:sp>
        <p:nvSpPr>
          <p:cNvPr id="130867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5750" y="2460625"/>
            <a:ext cx="8572500" cy="519113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</a:t>
            </a:r>
            <a:r>
              <a:rPr lang="th-TH" sz="2800" dirty="0" smtClean="0"/>
              <a:t>มาตรการ</a:t>
            </a:r>
            <a:r>
              <a:rPr lang="th-TH" sz="2800" dirty="0"/>
              <a:t>คุ้มครองพยาน</a:t>
            </a:r>
          </a:p>
        </p:txBody>
      </p:sp>
      <p:sp>
        <p:nvSpPr>
          <p:cNvPr id="1308677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85750" y="3059113"/>
            <a:ext cx="8572500" cy="519112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</a:t>
            </a:r>
            <a:r>
              <a:rPr lang="th-TH" sz="2800" dirty="0" smtClean="0"/>
              <a:t>มาตรการ</a:t>
            </a:r>
            <a:r>
              <a:rPr lang="th-TH" sz="2800" dirty="0"/>
              <a:t>ให้รางวัลหรือประโยชน์อื่นใด</a:t>
            </a:r>
          </a:p>
        </p:txBody>
      </p:sp>
      <p:sp>
        <p:nvSpPr>
          <p:cNvPr id="130868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85750" y="3632200"/>
            <a:ext cx="8572500" cy="95410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</a:t>
            </a:r>
            <a:r>
              <a:rPr lang="th-TH" sz="2800" dirty="0" smtClean="0"/>
              <a:t>มาตรการ</a:t>
            </a:r>
            <a:r>
              <a:rPr lang="th-TH" sz="2800" dirty="0"/>
              <a:t>เสนอเลื่อนขั้น</a:t>
            </a:r>
            <a:r>
              <a:rPr lang="th-TH" sz="2800" dirty="0" smtClean="0"/>
              <a:t>เงินเดือนและ</a:t>
            </a:r>
            <a:r>
              <a:rPr lang="th-TH" sz="2800" dirty="0"/>
              <a:t>ระดับ</a:t>
            </a:r>
            <a:r>
              <a:rPr lang="th-TH" sz="2800" dirty="0" smtClean="0"/>
              <a:t>ตำแหน่ง</a:t>
            </a:r>
          </a:p>
          <a:p>
            <a:pPr algn="l" eaLnBrk="1" hangingPunct="1"/>
            <a:r>
              <a:rPr lang="th-TH" sz="2800" dirty="0" smtClean="0"/>
              <a:t> ให้เป็นกรณี</a:t>
            </a:r>
            <a:r>
              <a:rPr lang="th-TH" sz="2800" dirty="0"/>
              <a:t>พิเศษ</a:t>
            </a:r>
          </a:p>
        </p:txBody>
      </p:sp>
      <p:pic>
        <p:nvPicPr>
          <p:cNvPr id="77830" name="Picture 2" descr="pacc_logo_b"/>
          <p:cNvPicPr>
            <a:picLocks noChangeAspect="1" noChangeArrowheads="1"/>
          </p:cNvPicPr>
          <p:nvPr/>
        </p:nvPicPr>
        <p:blipFill>
          <a:blip r:embed="rId6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27475" y="0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85750" y="4652963"/>
            <a:ext cx="8572500" cy="95410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</a:t>
            </a:r>
            <a:r>
              <a:rPr lang="th-TH" sz="2800" dirty="0" smtClean="0"/>
              <a:t>มาตรการ</a:t>
            </a:r>
            <a:r>
              <a:rPr lang="th-TH" sz="2800" dirty="0"/>
              <a:t>คุ้มครองกรณีถูกกลั่นแกล้งหรือไม่</a:t>
            </a:r>
            <a:r>
              <a:rPr lang="th-TH" sz="2800" dirty="0" smtClean="0"/>
              <a:t>ได้รับ</a:t>
            </a:r>
          </a:p>
          <a:p>
            <a:pPr algn="l" eaLnBrk="1" hangingPunct="1"/>
            <a:r>
              <a:rPr lang="th-TH" sz="2800" dirty="0" smtClean="0"/>
              <a:t> ความเป็น</a:t>
            </a:r>
            <a:r>
              <a:rPr lang="th-TH" sz="2800" dirty="0"/>
              <a:t>ธรรม</a:t>
            </a:r>
          </a:p>
        </p:txBody>
      </p:sp>
      <p:sp>
        <p:nvSpPr>
          <p:cNvPr id="12" name="Text Box 8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85750" y="5688013"/>
            <a:ext cx="8572500" cy="954107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th-TH" sz="2800" dirty="0"/>
              <a:t> </a:t>
            </a:r>
            <a:r>
              <a:rPr lang="th-TH" sz="2800" dirty="0" smtClean="0"/>
              <a:t>มาตรการ</a:t>
            </a:r>
            <a:r>
              <a:rPr lang="th-TH" sz="2800" dirty="0"/>
              <a:t>กันผู้มีส่วนเกี่ยวข้องในการทำผิดไว้</a:t>
            </a:r>
            <a:r>
              <a:rPr lang="th-TH" sz="2800" dirty="0" smtClean="0"/>
              <a:t>เป็น</a:t>
            </a:r>
          </a:p>
          <a:p>
            <a:pPr algn="l" eaLnBrk="1" hangingPunct="1"/>
            <a:r>
              <a:rPr lang="th-TH" sz="2800" dirty="0" smtClean="0"/>
              <a:t> พยาน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0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5" grpId="0" animBg="1"/>
      <p:bldP spid="1308676" grpId="0" animBg="1"/>
      <p:bldP spid="1308677" grpId="0" animBg="1"/>
      <p:bldP spid="1308680" grpId="0" animBg="1"/>
      <p:bldP spid="8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73075" y="620713"/>
            <a:ext cx="8588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9699" name="Text Box 3"/>
          <p:cNvSpPr txBox="1">
            <a:spLocks noChangeArrowheads="1"/>
          </p:cNvSpPr>
          <p:nvPr/>
        </p:nvSpPr>
        <p:spPr bwMode="auto">
          <a:xfrm>
            <a:off x="468313" y="1643063"/>
            <a:ext cx="8280400" cy="3568700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2800" dirty="0"/>
              <a:t>มาตรา </a:t>
            </a:r>
            <a:r>
              <a:rPr lang="th-TH" sz="2800" dirty="0" smtClean="0"/>
              <a:t>๕๓</a:t>
            </a:r>
            <a:r>
              <a:rPr lang="en-US" sz="2800" dirty="0" smtClean="0"/>
              <a:t> </a:t>
            </a:r>
            <a:r>
              <a:rPr lang="th-TH" sz="2800" dirty="0"/>
              <a:t>เพื่อประโยชน์ในการปฏิบัติตามพระราชบัญญัตินี้ สำนักงานอาจจัดให้มีมาตรการคุ้มครองเบื้องต้นสำหรับผู้กล่าวหา ผู้เสียหาย </a:t>
            </a:r>
          </a:p>
          <a:p>
            <a:pPr algn="thaiDist" eaLnBrk="1" hangingPunct="1"/>
            <a:r>
              <a:rPr lang="th-TH" sz="2800" dirty="0"/>
              <a:t>ผู้ทำคำร้อง ผู้ร้องทุกข์กล่าวโทษ ผู้ให้ถ้อยคำหรือ</a:t>
            </a:r>
          </a:p>
          <a:p>
            <a:pPr algn="thaiDist" eaLnBrk="1" hangingPunct="1"/>
            <a:r>
              <a:rPr lang="th-TH" sz="2800" dirty="0"/>
              <a:t>ผู้ที่แจ้งเบาะแส หรือข้อมูลใดเกี่ยวกับการทุจริต</a:t>
            </a:r>
          </a:p>
          <a:p>
            <a:pPr algn="thaiDist" eaLnBrk="1" hangingPunct="1"/>
            <a:r>
              <a:rPr lang="th-TH" sz="2800" dirty="0"/>
              <a:t>ในภาครัฐ หรือข้อมูลอื่นอันเป็นประโยชน์ต่อการดำเนินการตามพระราชบัญญัตินี้  ทั้งนี้ ตามระเบียบที่คณะกรรมการ ป.ป.ท. กำหนด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0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179388" y="1341438"/>
            <a:ext cx="8785225" cy="4849812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3200" dirty="0" smtClean="0">
                <a:latin typeface="EucrosiaUPC" pitchFamily="18" charset="-34"/>
                <a:cs typeface="EucrosiaUPC" pitchFamily="18" charset="-34"/>
              </a:rPr>
              <a:t>    </a:t>
            </a:r>
            <a:r>
              <a:rPr lang="th-TH" sz="2800" dirty="0" smtClean="0"/>
              <a:t>มาตรา ๕๔</a:t>
            </a:r>
            <a:r>
              <a:rPr lang="en-US" sz="2800" dirty="0" smtClean="0"/>
              <a:t> </a:t>
            </a:r>
            <a:r>
              <a:rPr lang="th-TH" sz="2800" dirty="0"/>
              <a:t>ในกรณีที่คณะกรรมการ ป.ป.ท. เห็นว่า</a:t>
            </a:r>
          </a:p>
          <a:p>
            <a:pPr algn="thaiDist" eaLnBrk="1" hangingPunct="1"/>
            <a:r>
              <a:rPr lang="th-TH" sz="2800" dirty="0"/>
              <a:t>คดีใดสมควรให้จัดให้มีมาตรการคุ้มครองช่วยเหลือแก่บุคคลตาม</a:t>
            </a:r>
            <a:r>
              <a:rPr lang="th-TH" sz="2800" dirty="0" smtClean="0"/>
              <a:t>มาตรา๕๓ ให้</a:t>
            </a:r>
            <a:r>
              <a:rPr lang="th-TH" sz="2800" dirty="0"/>
              <a:t>คณะกรรมการ ป.ป.ท. แจ้งให้หน่วยงานที่เกี่ยวข้องเพื่อดำเนินการให้มีมาตรการในการคุ้มครองบุคคลดังกล่าว โดยให้ถือว่าบุคคลดังกล่าวเป็นพยานที่มีสิทธิได้รับความคุ้มครองตามกฎหมายว่าด้วยการคุ้มครองพยานในคดีอาญา  ทั้งนี้ ให้คณะกรรมการ ป.ป.ท. เสนอความเห็นด้วยว่าสมควรใช้มาตรการทั่วไป หรือมาตรการพิเศษตามกฎหมาย       ว่าด้วยการคุ้มครองพยานในคดีอาญาสำหรับบุคคลดังกล่าวด้วย</a:t>
            </a:r>
          </a:p>
        </p:txBody>
      </p:sp>
      <p:pic>
        <p:nvPicPr>
          <p:cNvPr id="79875" name="Picture 3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260350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85763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7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8785225" cy="4422775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/>
              <a:t>      </a:t>
            </a:r>
            <a:r>
              <a:rPr lang="th-TH" sz="2800"/>
              <a:t>ในกรณีเกิดความเสียหายแก่ชีวิต ร่างกาย อนามัย ชื่อเสียง ทรัพย์สิน หรือสิทธิอย่างหนึ่งอย่างใดของบุคคลตามวรรคหนึ่งหรือสามี ภริยา ผู้บุพการี ผู้สืบสันดาน หรือบุคคลอื่นที่มีความสัมพันธ์ใกล้ชิดกับบุคคลดังกล่าว เพราะมีการกระทำผิดอาญาโดยเจตนา เนื่องจากการดำเนินการหรือการให้ถ้อยคำ หรือแจ้งเบาะแส หรือข้อมูลต่อคณะกรรมการ ป.ป.ท. ให้บุคคลนั้นมีสิทธิยื่นคำร้องต่อหน่วยงานที่รับผิดชอบเพื่อขอรับค่าตอบแทนเท่าที่จำเป็นและสมควรตามกฎหมายว่าด้วยการคุ้มครองพยานในคดีอาญา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27038" y="620713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277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1785938"/>
            <a:ext cx="7561263" cy="2062103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/>
              <a:t>     มาตรา </a:t>
            </a:r>
            <a:r>
              <a:rPr lang="th-TH" sz="3200" dirty="0" smtClean="0"/>
              <a:t>๕๕</a:t>
            </a:r>
            <a:r>
              <a:rPr lang="en-US" sz="3200" dirty="0" smtClean="0"/>
              <a:t> </a:t>
            </a:r>
            <a:r>
              <a:rPr lang="th-TH" sz="3200" dirty="0"/>
              <a:t>คณะกรรมการ ป.ป.ท. อาจจัดให้มีรางวัลตอบแทนหรือประโยชน์อื่นใดแก่บุคคลตามมาตรา </a:t>
            </a:r>
            <a:r>
              <a:rPr lang="th-TH" sz="3200" dirty="0" smtClean="0"/>
              <a:t>๕๓ ตาม</a:t>
            </a:r>
            <a:r>
              <a:rPr lang="th-TH" sz="3200" dirty="0"/>
              <a:t>ระเบียบที่คณะกรรมการ ป.ป.ท. กำหนด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214438"/>
            <a:ext cx="8785225" cy="4849812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/>
              <a:t>   </a:t>
            </a:r>
            <a:r>
              <a:rPr lang="th-TH" sz="2800" dirty="0"/>
              <a:t>มาตรา </a:t>
            </a:r>
            <a:r>
              <a:rPr lang="th-TH" sz="2800" dirty="0" smtClean="0"/>
              <a:t>๕๖ ใน</a:t>
            </a:r>
            <a:r>
              <a:rPr lang="th-TH" sz="2800" dirty="0"/>
              <a:t>กรณีบุคคลตามมาตรา </a:t>
            </a:r>
            <a:r>
              <a:rPr lang="th-TH" sz="2800" dirty="0" smtClean="0"/>
              <a:t>๕๓</a:t>
            </a:r>
            <a:r>
              <a:rPr lang="en-US" sz="2800" dirty="0" smtClean="0"/>
              <a:t> </a:t>
            </a:r>
            <a:r>
              <a:rPr lang="th-TH" sz="2800" dirty="0"/>
              <a:t>เป็นเจ้าหน้าที่ของรัฐและคณะกรรมการ ป.ป.ท. เห็นว่าการดำเนินการหรือให้ถ้อยคำ หรือแจ้งเบาะแสหรือข้อมูลของบุคคลดังกล่าวเป็นประโยชน์ต่อการป้องกันและปราบปรามการทุจริตอย่างยิ่ง และสมควรได้รับการยกย่องให้เป็นแบบอย่างแก่เจ้าหน้าที่ของรัฐและประชาชนโดยทั่วไป  คณะกรรมการ ป.ป.ท. อาจเสนอคณะรัฐมนตรีเพื่อการพิจารณาเลื่อนขั้นเงินเดือน และระดับตำแหน่งให้แก่บุคคลนั้นเป็นกรณีพิเศษก็ได้ ทั้งนี้ ตามหลักเกณฑ์วิธีการและเงื่อนไขที่คณะกรรมการ ป.ป.ท. กำหนด โดยความเห็นชอบของคณะรัฐมนตรี</a:t>
            </a:r>
          </a:p>
        </p:txBody>
      </p:sp>
      <p:pic>
        <p:nvPicPr>
          <p:cNvPr id="88067" name="Picture 4" descr="pacc_logo_b"/>
          <p:cNvPicPr>
            <a:picLocks noChangeAspect="1" noChangeArrowheads="1"/>
          </p:cNvPicPr>
          <p:nvPr/>
        </p:nvPicPr>
        <p:blipFill>
          <a:blip r:embed="rId3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571625"/>
            <a:ext cx="8785225" cy="4462760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/>
              <a:t>   </a:t>
            </a:r>
            <a:r>
              <a:rPr lang="th-TH" sz="2800" dirty="0"/>
              <a:t>มาตรา </a:t>
            </a:r>
            <a:r>
              <a:rPr lang="th-TH" sz="2800" dirty="0" smtClean="0"/>
              <a:t>๕๗</a:t>
            </a:r>
            <a:r>
              <a:rPr lang="en-US" sz="2800" dirty="0" smtClean="0"/>
              <a:t> </a:t>
            </a:r>
            <a:r>
              <a:rPr lang="th-TH" sz="2800" dirty="0"/>
              <a:t>ในกรณีบุคคลตามมาตรา </a:t>
            </a:r>
            <a:r>
              <a:rPr lang="th-TH" sz="2800" dirty="0" smtClean="0"/>
              <a:t>๕๓ เป็น</a:t>
            </a:r>
            <a:r>
              <a:rPr lang="th-TH" sz="2800" dirty="0"/>
              <a:t>เจ้าหน้าที่ของรัฐเมื่อบุคคลนั้นร้องขอต่อคณะกรรมการ ป.ป.ท. ว่า หากยังคงปฏิบัติหน้าที่ในสังกัดเดิมต่อไป อาจถูกกลั่นแกล้งหรือได้รับการปฏิบัติโดยไม่เป็นธรรม อันเนื่องจากการกล่าวหาหรือการให้ถ้อยคำ หรือแจ้งเบาะแสหรือข้อมูลนั้นและคณะกรรมการ ป.ป.ท. พิจารณาแล้วเห็นว่ามีเหตุอันควรเชื่อได้ว่าน่าจะมีเหตุดังกล่าว  ให้เสนอนายกรัฐมนตรีพิจารณาสั่งการให้ได้รับความคุ้มครองหรือมีมาตรการอื่นใดตามที่เห็นสมควรต่อไป</a:t>
            </a:r>
          </a:p>
        </p:txBody>
      </p:sp>
      <p:pic>
        <p:nvPicPr>
          <p:cNvPr id="89091" name="Picture 4" descr="pacc_logo_b"/>
          <p:cNvPicPr>
            <a:picLocks noChangeAspect="1" noChangeArrowheads="1"/>
          </p:cNvPicPr>
          <p:nvPr/>
        </p:nvPicPr>
        <p:blipFill>
          <a:blip r:embed="rId3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333375"/>
            <a:ext cx="8588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95288" y="601663"/>
            <a:ext cx="8588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58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1571625"/>
            <a:ext cx="8642350" cy="3995738"/>
          </a:xfrm>
          <a:prstGeom prst="rect">
            <a:avLst/>
          </a:prstGeom>
          <a:solidFill>
            <a:schemeClr val="bg1">
              <a:lumMod val="95000"/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sz="3200" dirty="0"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2800" dirty="0"/>
              <a:t>มาตรา </a:t>
            </a:r>
            <a:r>
              <a:rPr lang="th-TH" sz="2800" dirty="0" smtClean="0"/>
              <a:t>๕๘</a:t>
            </a:r>
            <a:r>
              <a:rPr lang="en-US" sz="2800" dirty="0" smtClean="0"/>
              <a:t> </a:t>
            </a:r>
            <a:r>
              <a:rPr lang="th-TH" sz="2800" dirty="0"/>
              <a:t>บุคคลหรือผู้ถูกกล่าวหารายใดซึ่งมีส่วนเกี่ยวข้องในการกระทำผิดกับเจ้าหน้าที่ของรัฐซึ่งเป็น</a:t>
            </a:r>
          </a:p>
          <a:p>
            <a:pPr algn="thaiDist" eaLnBrk="1" hangingPunct="1"/>
            <a:r>
              <a:rPr lang="th-TH" sz="2800" dirty="0"/>
              <a:t>ผู้ถูกกล่าวหารายอื่น หากได้ให้ถ้อยคำหรือแจ้งเบาะแสหรือข้อมูลอันเป็นสาระสำคัญในการที่จะใช้เป็นพยานในการวินิจฉัยชี้มูลการกระทำผิดของเจ้าหน้าที่ของรัฐรายอื่นนั้น หากคณะกรรมการ ป.ป.ท. เห็นสมควรจะกันผู้นั้นไว้เป็นพยานโดยไม่ดำเนินคดีก็ได้ ทั้งนี้  ตามหลักเกณฑ์ วิธีการและเงื่อนไขที่คณะกรรมการ ป.ป.ท. กำหนด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8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420938"/>
            <a:ext cx="2514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-142908" y="-171450"/>
            <a:ext cx="9286908" cy="76755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endParaRPr lang="th-TH" sz="800">
              <a:solidFill>
                <a:schemeClr val="accent2"/>
              </a:solidFill>
              <a:latin typeface="Angsana New" pitchFamily="18" charset="-34"/>
              <a:cs typeface="Angsana New" pitchFamily="18" charset="-34"/>
            </a:endParaRPr>
          </a:p>
          <a:p>
            <a:pPr algn="l" eaLnBrk="1" hangingPunct="1"/>
            <a:endParaRPr lang="th-TH" sz="2800">
              <a:solidFill>
                <a:schemeClr val="accent2"/>
              </a:solidFill>
              <a:latin typeface="Arial" pitchFamily="34" charset="0"/>
              <a:cs typeface="Angsana New" pitchFamily="18" charset="-34"/>
            </a:endParaRPr>
          </a:p>
          <a:p>
            <a:pPr eaLnBrk="1" hangingPunct="1"/>
            <a:r>
              <a:rPr lang="th-TH" sz="2400">
                <a:solidFill>
                  <a:srgbClr val="333399"/>
                </a:solidFill>
                <a:latin typeface="Arial" pitchFamily="34" charset="0"/>
              </a:rPr>
              <a:t>พระราชดำรัส</a:t>
            </a:r>
            <a:r>
              <a:rPr lang="th-TH" sz="2800">
                <a:solidFill>
                  <a:srgbClr val="333399"/>
                </a:solidFill>
                <a:latin typeface="Arial" pitchFamily="34" charset="0"/>
                <a:cs typeface="Angsana New" pitchFamily="18" charset="-34"/>
              </a:rPr>
              <a:t>  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พระราชทานแก่คณะผู้ว่าซีอีโอ ๗๕ จังหวัด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ณ พระราชวังไกลกังวล  หัวหิน</a:t>
            </a:r>
          </a:p>
          <a:p>
            <a:pPr eaLnBrk="1" hangingPunct="1"/>
            <a:r>
              <a:rPr lang="th-TH" sz="2000">
                <a:solidFill>
                  <a:srgbClr val="333399"/>
                </a:solidFill>
              </a:rPr>
              <a:t>วันที่ ๘ ตุลาคม พ.ศ. ๒๕๔๖</a:t>
            </a:r>
          </a:p>
          <a:p>
            <a:pPr eaLnBrk="1" hangingPunct="1"/>
            <a:r>
              <a:rPr lang="th-TH" sz="2800">
                <a:solidFill>
                  <a:srgbClr val="333399"/>
                </a:solidFill>
                <a:latin typeface="Arial" pitchFamily="34" charset="0"/>
                <a:cs typeface="Angsana New" pitchFamily="18" charset="-34"/>
              </a:rPr>
              <a:t>		</a:t>
            </a:r>
            <a:endParaRPr lang="th-TH" sz="800">
              <a:solidFill>
                <a:srgbClr val="333399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10000"/>
              </a:lnSpc>
            </a:pPr>
            <a:r>
              <a:rPr lang="en-US">
                <a:solidFill>
                  <a:srgbClr val="333399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>
                <a:solidFill>
                  <a:srgbClr val="333399"/>
                </a:solidFill>
              </a:rPr>
              <a:t>“…ต้องเป็นคนที่สุจริต ถ้าทุจริตแม้แต่นิดเดียว ก็ขอแช่งให้มีอันเป็นไป  พูดอย่างนี้หยาบคาย แต่ว่าขอให้มีอันเป็นไป และถ้าทำแต่สิ่งที่สุจริตด้วยความตั้งใจ มุ่งมั่นสร้างความเจริญ ก็ขอให้ต่ออายุได้ถึง ๑๐๐ ปี ส่วนคนไหนมีอายุมากแล้ว ขอให้แข็งแรง ความสุจริตจะทำให้ประเทศไทยรอดพ้นอันตราย…” </a:t>
            </a:r>
            <a:r>
              <a:rPr lang="th-TH" sz="2800">
                <a:solidFill>
                  <a:srgbClr val="333399"/>
                </a:solidFill>
              </a:rPr>
              <a:t>	</a:t>
            </a:r>
          </a:p>
          <a:p>
            <a:pPr algn="l">
              <a:lnSpc>
                <a:spcPct val="110000"/>
              </a:lnSpc>
            </a:pPr>
            <a:r>
              <a:rPr lang="th-TH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	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1981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รายงานผลการปฏิบัติงานของส่วนราชการฯ ทุกวัน\ฟุตซอล ชาวนา โซล่าเซลล์\ชาวนา\24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desktop\รายงานผลการปฏิบัติงานของส่วนราชการฯ ทุกวัน\ฟุตซอล ชาวนา โซล่าเซลล์\ชาวนา\24222.jpg"/>
          <p:cNvPicPr>
            <a:picLocks noChangeAspect="1" noChangeArrowheads="1"/>
          </p:cNvPicPr>
          <p:nvPr/>
        </p:nvPicPr>
        <p:blipFill>
          <a:blip r:embed="rId3" cstate="print"/>
          <a:srcRect b="21213"/>
          <a:stretch>
            <a:fillRect/>
          </a:stretch>
        </p:blipFill>
        <p:spPr bwMode="auto">
          <a:xfrm>
            <a:off x="857224" y="4070475"/>
            <a:ext cx="3500462" cy="257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-32" y="0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การตรวจสอบการทุจริตตามมาตรการเพิ่มรายได้ให้แก่ผู้มีรายได้น้อย</a:t>
            </a: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มาตรการช่วยเหลือชาวนา ไร่ละ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000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บาท ไม่เกินครอบครัวละ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ไร่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6"/>
          <p:cNvGrpSpPr/>
          <p:nvPr/>
        </p:nvGrpSpPr>
        <p:grpSpPr>
          <a:xfrm>
            <a:off x="14990" y="-24"/>
            <a:ext cx="913672" cy="928670"/>
            <a:chOff x="14990" y="14966"/>
            <a:chExt cx="1071538" cy="1071570"/>
          </a:xfrm>
        </p:grpSpPr>
        <p:sp>
          <p:nvSpPr>
            <p:cNvPr id="8" name="วงรี 7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252" y="109151"/>
              <a:ext cx="500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4572000" y="218688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  <a:sym typeface="Wingdings 2"/>
              </a:rPr>
              <a:t>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ขั้นตอนกระบวนการจ่ายเงินให้ชาวนาและการออกใบรับรองสิทธิ โดยเจ้าหน้าที่ภาครัฐ</a:t>
            </a:r>
          </a:p>
          <a:p>
            <a:endParaRPr lang="th-TH" sz="2800" b="1" dirty="0"/>
          </a:p>
        </p:txBody>
      </p:sp>
      <p:sp>
        <p:nvSpPr>
          <p:cNvPr id="18" name="รูปห้าเหลี่ยม 17"/>
          <p:cNvSpPr/>
          <p:nvPr/>
        </p:nvSpPr>
        <p:spPr bwMode="auto">
          <a:xfrm rot="5400000">
            <a:off x="6529386" y="1201167"/>
            <a:ext cx="571504" cy="4429124"/>
          </a:xfrm>
          <a:prstGeom prst="homeP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4" descr="PACC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59534" y="530022"/>
            <a:ext cx="10566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429124" y="3747222"/>
            <a:ext cx="4714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แจ้งการขึ้นทะเบียนไม่ตรงกับข้อเท็จจริง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มีการแบ่งพื้นที่ส่วนที่เกิน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ไร่ เพื่อให้ได้ตามเงื่อนไขที่รัฐกำหนด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ฐานข้อมูลการขึ้นทะเบียนเกษตรกร ไม่ถูกต้อง ไม่เป็นปัจจุบัน</a:t>
            </a:r>
          </a:p>
          <a:p>
            <a:pPr>
              <a:buFont typeface="Arial" pitchFamily="34" charset="0"/>
              <a:buChar char="•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ขั้นตอนการรับรองสิทธิให้กับชาวนาไม่โปร่งใส ไม่ถูกต้อง เจ้าหน้าที่รัฐมีส่วนเกี่ยวข้อง</a:t>
            </a:r>
          </a:p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357279" y="3129977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พบว่า</a:t>
            </a:r>
          </a:p>
        </p:txBody>
      </p:sp>
      <p:sp>
        <p:nvSpPr>
          <p:cNvPr id="25" name="รูปห้าเหลี่ยม 24"/>
          <p:cNvSpPr/>
          <p:nvPr/>
        </p:nvSpPr>
        <p:spPr bwMode="auto">
          <a:xfrm rot="5400000">
            <a:off x="6572248" y="-214323"/>
            <a:ext cx="571504" cy="4429124"/>
          </a:xfrm>
          <a:prstGeom prst="homeP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215074" y="1643049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FFAF"/>
                </a:solidFill>
                <a:latin typeface="TH SarabunPSK" pitchFamily="34" charset="-34"/>
                <a:cs typeface="TH SarabunPSK" pitchFamily="34" charset="-34"/>
              </a:rPr>
              <a:t>ตรวจสอบ</a:t>
            </a:r>
            <a:endParaRPr lang="th-TH" sz="3200" dirty="0">
              <a:solidFill>
                <a:srgbClr val="FFFF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11188" y="938213"/>
            <a:ext cx="8135937" cy="4362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sz="2800">
                <a:solidFill>
                  <a:srgbClr val="333399"/>
                </a:solidFill>
              </a:rPr>
              <a:t>...ข้าพเจ้าใคร่จะกล่าวกับทุกท่านว่า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การทะนุบำรุงประเทศชาตินั้น 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มิใช่เป็นหน้าที่ของผู้หนึ่งผู้ใดโดยเฉพาะ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หากเป็นภาระความรับผิดชอบของคนไทยทุกคน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ที่จะต้องขวนขวายกระทำหน้าที่ของตนให้ดีที่สุด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เพื่อธำรงรักษาไว้ และพัฒนาชาติบ้านเมือง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ให้เจริญมั่นคงและผาสุกร่มเย็น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/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ข้าพเจ้า...ในฐานะที่เป็นคนไทยคนหนึ่ง</a:t>
            </a:r>
            <a:br>
              <a:rPr lang="th-TH" sz="2800">
                <a:solidFill>
                  <a:srgbClr val="333399"/>
                </a:solidFill>
              </a:rPr>
            </a:br>
            <a:r>
              <a:rPr lang="th-TH" sz="2800">
                <a:solidFill>
                  <a:srgbClr val="333399"/>
                </a:solidFill>
              </a:rPr>
              <a:t>จึงมีภาระหน้าที่เช่นเดียวกับคนไทยทั้งมวล...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80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4001194" y="188640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6803" name="AutoShape 3"/>
          <p:cNvSpPr>
            <a:spLocks noChangeArrowheads="1"/>
          </p:cNvSpPr>
          <p:nvPr/>
        </p:nvSpPr>
        <p:spPr bwMode="auto">
          <a:xfrm>
            <a:off x="755154" y="4078262"/>
            <a:ext cx="2952750" cy="1150938"/>
          </a:xfrm>
          <a:prstGeom prst="rightArrow">
            <a:avLst>
              <a:gd name="adj1" fmla="val 50000"/>
              <a:gd name="adj2" fmla="val 6413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th-TH" sz="2000" dirty="0">
                <a:solidFill>
                  <a:schemeClr val="bg1"/>
                </a:solidFill>
                <a:latin typeface="Arial" pitchFamily="34" charset="0"/>
              </a:rPr>
              <a:t>โปรดส่งข้อมูลมายัง</a:t>
            </a:r>
          </a:p>
        </p:txBody>
      </p:sp>
      <p:sp>
        <p:nvSpPr>
          <p:cNvPr id="1356804" name="Text Box 4"/>
          <p:cNvSpPr txBox="1">
            <a:spLocks noChangeArrowheads="1"/>
          </p:cNvSpPr>
          <p:nvPr/>
        </p:nvSpPr>
        <p:spPr bwMode="auto">
          <a:xfrm>
            <a:off x="3709739" y="3507392"/>
            <a:ext cx="5038725" cy="2677656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/>
            <a:r>
              <a:rPr lang="th-TH" sz="2400" dirty="0">
                <a:solidFill>
                  <a:schemeClr val="bg1"/>
                </a:solidFill>
              </a:rPr>
              <a:t>สำนักงาน </a:t>
            </a:r>
            <a:r>
              <a:rPr lang="th-TH" sz="2400" dirty="0" err="1">
                <a:solidFill>
                  <a:schemeClr val="bg1"/>
                </a:solidFill>
              </a:rPr>
              <a:t>ป.ป.ท.</a:t>
            </a:r>
            <a:endParaRPr lang="th-TH" sz="2400" dirty="0">
              <a:solidFill>
                <a:schemeClr val="bg1"/>
              </a:solidFill>
            </a:endParaRPr>
          </a:p>
          <a:p>
            <a:pPr algn="thaiDist" eaLnBrk="1" hangingPunct="1"/>
            <a:r>
              <a:rPr lang="th-TH" sz="2400" dirty="0" smtClean="0">
                <a:solidFill>
                  <a:schemeClr val="bg1"/>
                </a:solidFill>
              </a:rPr>
              <a:t>อาคารซอฟต์แวร์</a:t>
            </a:r>
            <a:r>
              <a:rPr lang="th-TH" sz="2400" dirty="0" err="1" smtClean="0">
                <a:solidFill>
                  <a:schemeClr val="bg1"/>
                </a:solidFill>
              </a:rPr>
              <a:t>ปาร์ค</a:t>
            </a:r>
            <a:endParaRPr lang="th-TH" sz="2400" dirty="0">
              <a:solidFill>
                <a:schemeClr val="bg1"/>
              </a:solidFill>
            </a:endParaRPr>
          </a:p>
          <a:p>
            <a:pPr algn="thaiDist" eaLnBrk="1" hangingPunct="1"/>
            <a:r>
              <a:rPr lang="th-TH" sz="2400" dirty="0">
                <a:solidFill>
                  <a:schemeClr val="bg1"/>
                </a:solidFill>
              </a:rPr>
              <a:t>ถนนแจ้งวัฒนะ  อำเภอปากเกร็ดจังหวัดนนทบุรี  </a:t>
            </a:r>
            <a:r>
              <a:rPr lang="en-US" sz="2400" dirty="0">
                <a:solidFill>
                  <a:schemeClr val="bg1"/>
                </a:solidFill>
              </a:rPr>
              <a:t>11120</a:t>
            </a:r>
            <a:endParaRPr lang="th-TH" sz="2400" dirty="0">
              <a:solidFill>
                <a:schemeClr val="bg1"/>
              </a:solidFill>
            </a:endParaRPr>
          </a:p>
          <a:p>
            <a:pPr algn="thaiDist" eaLnBrk="1" hangingPunct="1"/>
            <a:r>
              <a:rPr lang="th-TH" sz="2400" dirty="0">
                <a:solidFill>
                  <a:schemeClr val="bg1"/>
                </a:solidFill>
              </a:rPr>
              <a:t>โทร. </a:t>
            </a:r>
            <a:r>
              <a:rPr lang="en-US" sz="2400" dirty="0" smtClean="0">
                <a:solidFill>
                  <a:schemeClr val="bg1"/>
                </a:solidFill>
              </a:rPr>
              <a:t>02-5026986</a:t>
            </a:r>
            <a:endParaRPr lang="th-TH" sz="2400" dirty="0">
              <a:solidFill>
                <a:schemeClr val="bg1"/>
              </a:solidFill>
            </a:endParaRPr>
          </a:p>
          <a:p>
            <a:pPr algn="thaiDist" eaLnBrk="1" hangingPunct="1"/>
            <a:r>
              <a:rPr lang="th-TH" sz="2400" dirty="0">
                <a:solidFill>
                  <a:schemeClr val="bg1"/>
                </a:solidFill>
              </a:rPr>
              <a:t>โทรสาร </a:t>
            </a:r>
            <a:r>
              <a:rPr lang="en-US" sz="2400" dirty="0" smtClean="0">
                <a:solidFill>
                  <a:schemeClr val="bg1"/>
                </a:solidFill>
              </a:rPr>
              <a:t>02-5026689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</a:p>
          <a:p>
            <a:pPr algn="thaiDist" eaLnBrk="1" hangingPunct="1"/>
            <a:r>
              <a:rPr lang="th-TH" sz="2400" dirty="0" smtClean="0">
                <a:solidFill>
                  <a:schemeClr val="bg1"/>
                </a:solidFill>
              </a:rPr>
              <a:t>หรือทางสายด่วน </a:t>
            </a:r>
            <a:r>
              <a:rPr lang="en-US" sz="2400" dirty="0" smtClean="0">
                <a:solidFill>
                  <a:schemeClr val="bg1"/>
                </a:solidFill>
              </a:rPr>
              <a:t>1206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356805" name="Text Box 5"/>
          <p:cNvSpPr txBox="1">
            <a:spLocks noChangeArrowheads="1"/>
          </p:cNvSpPr>
          <p:nvPr/>
        </p:nvSpPr>
        <p:spPr bwMode="auto">
          <a:xfrm>
            <a:off x="539553" y="1124744"/>
            <a:ext cx="8280920" cy="1938992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หากท่านพบ</a:t>
            </a:r>
            <a:r>
              <a:rPr lang="th-TH" sz="4000" dirty="0">
                <a:solidFill>
                  <a:schemeClr val="bg1"/>
                </a:solidFill>
              </a:rPr>
              <a:t>เห็นเจ้าหน้าที่ของ</a:t>
            </a:r>
            <a:r>
              <a:rPr lang="th-TH" sz="4000" dirty="0" smtClean="0">
                <a:solidFill>
                  <a:schemeClr val="bg1"/>
                </a:solidFill>
              </a:rPr>
              <a:t>รัฐ  </a:t>
            </a:r>
            <a:r>
              <a:rPr lang="th-TH" sz="4000" dirty="0" smtClean="0">
                <a:solidFill>
                  <a:schemeClr val="bg1"/>
                </a:solidFill>
              </a:rPr>
              <a:t>   </a:t>
            </a:r>
            <a:r>
              <a:rPr lang="th-TH" sz="4000" dirty="0" smtClean="0">
                <a:solidFill>
                  <a:schemeClr val="bg1"/>
                </a:solidFill>
              </a:rPr>
              <a:t>มีพฤติการณ์ทุจริตต่อหน้าที่หรือประพฤติ</a:t>
            </a:r>
            <a:r>
              <a:rPr lang="th-TH" sz="4000" dirty="0">
                <a:solidFill>
                  <a:schemeClr val="bg1"/>
                </a:solidFill>
              </a:rPr>
              <a:t>มิชอบ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3" grpId="0" animBg="1"/>
      <p:bldP spid="1356804" grpId="0" animBg="1"/>
      <p:bldP spid="135680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2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904875" y="765175"/>
            <a:ext cx="8588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4968552" cy="193899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ถาม-ตอบ</a:t>
            </a:r>
          </a:p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และแลกเปลี่ยน</a:t>
            </a:r>
          </a:p>
          <a:p>
            <a:pPr eaLnBrk="1" hangingPunct="1"/>
            <a:r>
              <a:rPr lang="th-TH" sz="4000" dirty="0" smtClean="0">
                <a:solidFill>
                  <a:schemeClr val="bg1"/>
                </a:solidFill>
              </a:rPr>
              <a:t>ความคิดเห็น</a:t>
            </a:r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778244" name="Picture 1076" descr="an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762" y="602704"/>
            <a:ext cx="2506662" cy="55626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รูปห้าเหลี่ยม 28"/>
          <p:cNvSpPr/>
          <p:nvPr/>
        </p:nvSpPr>
        <p:spPr bwMode="auto">
          <a:xfrm rot="5400000">
            <a:off x="6291290" y="862009"/>
            <a:ext cx="561980" cy="4857752"/>
          </a:xfrm>
          <a:prstGeom prst="homePlate">
            <a:avLst>
              <a:gd name="adj" fmla="val 51297"/>
            </a:avLst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52" y="657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การตรวจสอบการทุจริตกรณีก่อสร้างสนามกีฬาฟุต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ซอล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(งบแปรญัตติ)  ปี 2555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14990" y="-24"/>
            <a:ext cx="913672" cy="928670"/>
            <a:chOff x="14990" y="14966"/>
            <a:chExt cx="1071538" cy="1071570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95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2" descr="D:\desktop\รายงานผลการปฏิบัติงานของส่วนราชการฯ ทุกวัน\ฟุตซอล ชาวนา โซล่าเซลล์\ฟุตซอล\7.ภาพโรงเรียนบ้านดอนผวา\7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643306" cy="21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286380" y="2928931"/>
            <a:ext cx="258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ลักษณะมูลความผิด</a:t>
            </a:r>
            <a:endParaRPr lang="th-TH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รูปห้าเหลี่ยม 24"/>
          <p:cNvSpPr/>
          <p:nvPr/>
        </p:nvSpPr>
        <p:spPr bwMode="auto">
          <a:xfrm rot="5400000">
            <a:off x="5714992" y="-414349"/>
            <a:ext cx="1714512" cy="4857752"/>
          </a:xfrm>
          <a:prstGeom prst="homePlate">
            <a:avLst>
              <a:gd name="adj" fmla="val 1111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1142984"/>
            <a:ext cx="5000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งบญัตติ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2555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690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ล้านบาท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หน่วยงาน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สพฐ.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กระทรวงศึกษาธิการ  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358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188203" y="1974827"/>
            <a:ext cx="4527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เพื่อซ่อมแซมอาคาร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257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endParaRPr lang="th-TH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การก่อสร้างสนามฟุต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ซอล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101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รร.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3608864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มีเพียงบริษัทเดียวที่ประมูลงานได้ในภาคอีสาน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สถานที่ก่อสร้างไม่มีความพร้อม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วัสดุที่นำมาติดตั้งไม่เหมาะสม มีราคาสูง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วัสดุใช้ก่อสร้างไม่ได้มาตรฐาน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ชำรุดเสียหาย หมดสภาพการใช้งาน</a:t>
            </a:r>
          </a:p>
          <a:p>
            <a:pPr>
              <a:buFont typeface="Wingdings" pitchFamily="2" charset="2"/>
              <a:buChar char="§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การก่อสร้างไม่เสร็จเรียบร้อย ไม่เป็นไปตามสัญญา</a:t>
            </a:r>
            <a:endParaRPr lang="en-US" sz="28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รูปห้าเหลี่ยม 30"/>
          <p:cNvSpPr/>
          <p:nvPr/>
        </p:nvSpPr>
        <p:spPr bwMode="auto">
          <a:xfrm rot="5400000" flipH="1">
            <a:off x="6296034" y="4048134"/>
            <a:ext cx="571480" cy="4857752"/>
          </a:xfrm>
          <a:prstGeom prst="homePlate">
            <a:avLst>
              <a:gd name="adj" fmla="val 51297"/>
            </a:avLst>
          </a:prstGeom>
          <a:solidFill>
            <a:srgbClr val="33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819652" y="6286520"/>
            <a:ext cx="36840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คณะกรรมการ </a:t>
            </a:r>
            <a:r>
              <a:rPr lang="th-TH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มีมติส่งป.ป.ช. </a:t>
            </a:r>
          </a:p>
          <a:p>
            <a:endParaRPr lang="th-TH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4" descr="D:\desktop\รายงานผลการปฏิบัติงานของส่วนราชการฯ ทุกวัน\ฟุตซอล ชาวนา โซล่าเซลล์\ฟุตซอล\19.ภาพโรงเรียนบ้านหันห้วยทราย\1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3714776" cy="208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" descr="C:\Users\nb190\Pictures\ผลงาน.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52" y="27666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Solar Cell</a:t>
            </a:r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29980" y="56448"/>
            <a:ext cx="913672" cy="928670"/>
            <a:chOff x="14990" y="14966"/>
            <a:chExt cx="1071538" cy="1071570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95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รูปห้าเหลี่ยม 9"/>
          <p:cNvSpPr/>
          <p:nvPr/>
        </p:nvSpPr>
        <p:spPr bwMode="auto">
          <a:xfrm rot="5400000">
            <a:off x="3643306" y="-2571760"/>
            <a:ext cx="1857388" cy="9144000"/>
          </a:xfrm>
          <a:prstGeom prst="homePlate">
            <a:avLst>
              <a:gd name="adj" fmla="val 4322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071546"/>
            <a:ext cx="9429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งบแปรญัตติ งบอุดหนุนเฉพาะกิจสำหรับพัฒนาองค์กรปกครองส่วนท้องถิ่น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548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ล้านบาท จำนวน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จังหวัด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173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องค์กรปกครองส่วนท้องถิ่น  กระทรวงมหาดไทย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เพื่อสร้างความปลอดภัยในชีวิตและทรัพย์สินของประชาชน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โครงการก่อสร้างระบบไฟฟ้า แสงสว่างไฟถนนโซล่าเซลล์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2" descr="D:\desktop\รายงานผลการปฏิบัติงานของส่วนราชการฯ ทุกวัน\ฟุตซอล ชาวนา โซล่าเซลล์\โซล่าเซลล์\14098232691409823389l.jpg"/>
          <p:cNvPicPr>
            <a:picLocks noChangeAspect="1" noChangeArrowheads="1"/>
          </p:cNvPicPr>
          <p:nvPr/>
        </p:nvPicPr>
        <p:blipFill>
          <a:blip r:embed="rId2" cstate="print"/>
          <a:srcRect l="23376" r="16884" b="28358"/>
          <a:stretch>
            <a:fillRect/>
          </a:stretch>
        </p:blipFill>
        <p:spPr bwMode="auto">
          <a:xfrm>
            <a:off x="5357818" y="5214926"/>
            <a:ext cx="378618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nb190\Pictures\ผลงาน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1433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://mpics.manager.co.th/pics/Images/5570000113790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42148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รูปห้าเหลี่ยม 25"/>
          <p:cNvSpPr/>
          <p:nvPr/>
        </p:nvSpPr>
        <p:spPr bwMode="auto">
          <a:xfrm rot="5400000">
            <a:off x="6654868" y="1154149"/>
            <a:ext cx="477734" cy="4214842"/>
          </a:xfrm>
          <a:prstGeom prst="homePlate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6478" y="297721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908" y="3429000"/>
            <a:ext cx="435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แผงโซล่าเซลล์ราคาในแต่ละแห่งไม่เท่ากัน ไม่มีราคากลางกำหนด โดยมีราคาตั้งแต่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42,000 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ถึง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 114,000 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การจัดซื้อจัดจ้างไม่เป็นไปตามระเบียบที่กำหนด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0034" y="558209"/>
            <a:ext cx="864396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  (การจัดซื้อเครื่องออกกำลังกาย)</a:t>
            </a:r>
            <a:endParaRPr lang="th-TH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กลุ่ม 4"/>
          <p:cNvGrpSpPr/>
          <p:nvPr/>
        </p:nvGrpSpPr>
        <p:grpSpPr>
          <a:xfrm>
            <a:off x="29980" y="56448"/>
            <a:ext cx="913672" cy="1004955"/>
            <a:chOff x="14990" y="14966"/>
            <a:chExt cx="1071538" cy="1159593"/>
          </a:xfrm>
        </p:grpSpPr>
        <p:sp>
          <p:nvSpPr>
            <p:cNvPr id="6" name="วงรี 5"/>
            <p:cNvSpPr/>
            <p:nvPr/>
          </p:nvSpPr>
          <p:spPr bwMode="auto">
            <a:xfrm>
              <a:off x="14990" y="14966"/>
              <a:ext cx="1071538" cy="107157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252" y="109151"/>
              <a:ext cx="500066" cy="106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 descr="D:\desktop\รายงานผลการปฏิบัติงานของส่วนราชการฯ ทุกวัน\เครื่องเล่น\9364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105364"/>
            <a:ext cx="2816756" cy="175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รูปห้าเหลี่ยม 9"/>
          <p:cNvSpPr/>
          <p:nvPr/>
        </p:nvSpPr>
        <p:spPr bwMode="auto">
          <a:xfrm rot="5400000">
            <a:off x="607206" y="535780"/>
            <a:ext cx="3143273" cy="4357686"/>
          </a:xfrm>
          <a:prstGeom prst="homePlate">
            <a:avLst>
              <a:gd name="adj" fmla="val 0"/>
            </a:avLst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รูปห้าเหลี่ยม 13"/>
          <p:cNvSpPr/>
          <p:nvPr/>
        </p:nvSpPr>
        <p:spPr bwMode="auto">
          <a:xfrm rot="5400000">
            <a:off x="6654868" y="-678523"/>
            <a:ext cx="477734" cy="4214842"/>
          </a:xfrm>
          <a:prstGeom prst="homePlat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114298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1571612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ไม่เป็นไปตามวัตถุประสงค์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ไม่เหมาะสมกับพื้นที่ ไม่คุ้มค่า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ราคาแพงเกินจริง ไม่ปฏิบัติตามแนวทางการเปิดเผยราคากลางและการคำนวณการจัดซื้อจัดจ้างของ ปปช.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การกำหนดคุณลักษณะครุภัณฑ์เข้าข่ายกีดกันผู้ผลิตและผู้ขายรายอื่น</a:t>
            </a:r>
          </a:p>
          <a:p>
            <a:pPr>
              <a:buFont typeface="Arial" pitchFamily="34" charset="0"/>
              <a:buChar char="•"/>
            </a:pPr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การจัดซื้อจัดจ้างไม่เป็นไปตามระเบียบ</a:t>
            </a:r>
          </a:p>
          <a:p>
            <a:r>
              <a:rPr lang="th-TH" sz="28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ที่กำหนด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n>
                  <a:solidFill>
                    <a:sysClr val="windowText" lastClr="000000"/>
                  </a:solidFill>
                </a:ln>
                <a:latin typeface="TH SarabunPSK" pitchFamily="34" charset="-34"/>
                <a:cs typeface="TH SarabunPSK" pitchFamily="34" charset="-34"/>
              </a:rPr>
              <a:t>โครงการพัฒนาแหล่งท่องเที่ยวเชิงนันทนาการ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1214422"/>
            <a:ext cx="371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งบประมาณ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งบแปรญัตติ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699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361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ปี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2556 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วงเงิน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338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ลบ.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กรมพลศึกษา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กระทรวงการท่องเที่ยวฯ 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เพื่อพัฒนาแหล่ง-</a:t>
            </a:r>
          </a:p>
          <a:p>
            <a:r>
              <a:rPr lang="th-TH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ท่องเที่ยวของชุมชน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5" name="Picture 1" descr="C:\Users\nb190\Pictures\ผลงาน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500703"/>
            <a:ext cx="2143140" cy="135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nb190\Pictures\ผลงาน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86256"/>
            <a:ext cx="442912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468313" y="692696"/>
            <a:ext cx="8281987" cy="1187450"/>
          </a:xfrm>
          <a:prstGeom prst="rect">
            <a:avLst/>
          </a:prstGeom>
          <a:solidFill>
            <a:srgbClr val="A6F8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 eaLnBrk="1" hangingPunct="1">
              <a:spcBef>
                <a:spcPct val="50000"/>
              </a:spcBef>
            </a:pPr>
            <a:r>
              <a:rPr lang="th-TH" sz="2400" dirty="0"/>
              <a:t>ตาราง แสดงค่าร้อยละของกลุ่มตัวอย่างประชาชนที่ระบุ ยอมรับได้ถ้ารัฐบาลทุจริตคอรัปชั่น แต่ทำให้ประเทศชาติรุ่งเรือง ประชาชนกินดีอยู่ดี</a:t>
            </a:r>
          </a:p>
        </p:txBody>
      </p:sp>
      <p:graphicFrame>
        <p:nvGraphicFramePr>
          <p:cNvPr id="791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446463"/>
              </p:ext>
            </p:extLst>
          </p:nvPr>
        </p:nvGraphicFramePr>
        <p:xfrm>
          <a:off x="538163" y="2060848"/>
          <a:ext cx="8137525" cy="3966745"/>
        </p:xfrm>
        <a:graphic>
          <a:graphicData uri="http://schemas.openxmlformats.org/drawingml/2006/table">
            <a:tbl>
              <a:tblPr/>
              <a:tblGrid>
                <a:gridCol w="1506537"/>
                <a:gridCol w="3692525"/>
                <a:gridCol w="1506538"/>
                <a:gridCol w="1431925"/>
              </a:tblGrid>
              <a:tr h="82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ลำดับที่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ทัศนคติ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ตุลาคม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2551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ตุลาคม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567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ยอมรับได้ ถ้ารัฐบาลทุจริตคอรัปชั่น แต่ทำให้ประเทศชาติรุ่งเรือง ประชาชนอยู่ดีกินดี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63.2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77.5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2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ไม่คิดเช่นนั้น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36.8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22.5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74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รวมทั้งสิ้น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100.0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33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22502</TotalTime>
  <Words>3881</Words>
  <Application>Microsoft Office PowerPoint</Application>
  <PresentationFormat>On-screen Show (4:3)</PresentationFormat>
  <Paragraphs>530</Paragraphs>
  <Slides>52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การออกแบบเริ่มต้น</vt:lpstr>
      <vt:lpstr>Slide 1</vt:lpstr>
      <vt:lpstr>Slide 2</vt:lpstr>
      <vt:lpstr> โครงสร้างการทุจริต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  Corruption : Conflict of Interests</vt:lpstr>
      <vt:lpstr>กรณีตัวอย่างคอร์รัปชั่น</vt:lpstr>
      <vt:lpstr>กรณีตัวอย่างคอร์รัปชั่นที่เกิดจาก COI</vt:lpstr>
      <vt:lpstr>กรณีตัวอย่าง COI แบบแท้จริง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วิธีตรวจสอบการกระทำของเจ้าหน้าที่ของรัฐที่พบและสงสัยว่าจะเป็นการกระทำทุจริตในภาครัฐหรือไม่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Windows User</cp:lastModifiedBy>
  <cp:revision>1651</cp:revision>
  <dcterms:created xsi:type="dcterms:W3CDTF">2008-11-26T15:42:59Z</dcterms:created>
  <dcterms:modified xsi:type="dcterms:W3CDTF">2015-08-18T08:33:07Z</dcterms:modified>
</cp:coreProperties>
</file>